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61" r:id="rId4"/>
    <p:sldId id="286" r:id="rId6"/>
    <p:sldId id="266" r:id="rId7"/>
    <p:sldId id="270" r:id="rId8"/>
    <p:sldId id="275" r:id="rId9"/>
    <p:sldId id="278" r:id="rId10"/>
    <p:sldId id="267" r:id="rId11"/>
    <p:sldId id="273" r:id="rId12"/>
    <p:sldId id="279" r:id="rId13"/>
    <p:sldId id="288" r:id="rId14"/>
    <p:sldId id="303" r:id="rId15"/>
    <p:sldId id="304" r:id="rId16"/>
    <p:sldId id="268" r:id="rId17"/>
    <p:sldId id="281" r:id="rId18"/>
    <p:sldId id="280" r:id="rId19"/>
    <p:sldId id="282" r:id="rId20"/>
    <p:sldId id="269" r:id="rId21"/>
    <p:sldId id="284" r:id="rId22"/>
    <p:sldId id="287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DE1"/>
    <a:srgbClr val="FAF7FA"/>
    <a:srgbClr val="DEDBFF"/>
    <a:srgbClr val="D1CDFF"/>
    <a:srgbClr val="F4EDF4"/>
    <a:srgbClr val="F6F8FE"/>
    <a:srgbClr val="F8F8FA"/>
    <a:srgbClr val="ADA6FF"/>
    <a:srgbClr val="E4E4E6"/>
    <a:srgbClr val="962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92" autoAdjust="0"/>
  </p:normalViewPr>
  <p:slideViewPr>
    <p:cSldViewPr snapToGrid="0" showGuides="1">
      <p:cViewPr>
        <p:scale>
          <a:sx n="75" d="100"/>
          <a:sy n="75" d="100"/>
        </p:scale>
        <p:origin x="974" y="-653"/>
      </p:cViewPr>
      <p:guideLst>
        <p:guide orient="horz" pos="2231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239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大家好，今天我们小组带来的是动能追踪</a:t>
            </a:r>
            <a:r>
              <a:rPr lang="en-US" altLang="zh-CN" dirty="0"/>
              <a:t>—</a:t>
            </a:r>
            <a:r>
              <a:rPr lang="zh-CN" altLang="en-US" dirty="0"/>
              <a:t>一款轻便的记录俯卧撑、蹲起、引体向上的健身</a:t>
            </a:r>
            <a:r>
              <a:rPr lang="en-US" altLang="zh-CN" dirty="0"/>
              <a:t>app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运动计数模块是我们产品的核心功能，包括俯卧撑、蹲起、引体向上，如屏幕上所示，点击开始训练后会进入录制，结束后会返回锻炼的结果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这里是我们产品的数据可视化功能，展示了每日活动进度，以及运动周报，在运动记录页面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我本次的展示分以下四部分来进行，产品概述，产品功能，产品技术以及应用展示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首先我们一起来看一下我们的产品概述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动能追踪是一款智能便捷专业的运动分析</a:t>
            </a:r>
            <a:r>
              <a:rPr lang="en-US" altLang="zh-CN" dirty="0"/>
              <a:t>app</a:t>
            </a:r>
            <a:r>
              <a:rPr lang="zh-CN" altLang="en-US" dirty="0"/>
              <a:t>，可以随时随地进行练习，自动分析并且记录数据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们产品的核心功能主要有以下三部分，最主要的功能是实现俯卧撑、蹲起、引体向上的计数，开始运动之后调用手机摄像头进行视频录制并传到服务器进行检测，锻炼数据分析模块主要的功能是实现每日锻炼、运动周报以及打卡记录的数据可视化，最后我们的</a:t>
            </a:r>
            <a:r>
              <a:rPr lang="en-US" altLang="zh-CN" dirty="0"/>
              <a:t>app</a:t>
            </a:r>
            <a:r>
              <a:rPr lang="zh-CN" altLang="en-US" dirty="0"/>
              <a:t>还具有打卡和定时锻炼提醒的功能。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接下来，请大家看一下我们整个</a:t>
            </a:r>
            <a:r>
              <a:rPr lang="en-US" altLang="zh-CN" dirty="0"/>
              <a:t>app</a:t>
            </a:r>
            <a:r>
              <a:rPr lang="zh-CN" altLang="en-US" dirty="0"/>
              <a:t>的界面总览，这里是实现核心功能的界面展示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接下来是我们</a:t>
            </a:r>
            <a:r>
              <a:rPr lang="en-US" altLang="zh-CN" dirty="0"/>
              <a:t>app</a:t>
            </a:r>
            <a:r>
              <a:rPr lang="zh-CN" altLang="en-US" dirty="0"/>
              <a:t>产品功能的介绍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这一部分按照锻炼教学，锻炼计数，锻炼记录，数据分析，习惯养成的顺序来介绍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锻炼教学模块我们在首页实现，可与选择查看需要的标准动作教学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8" Type="http://schemas.openxmlformats.org/officeDocument/2006/relationships/notesSlide" Target="../notesSlides/notesSlide1.x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2.png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image" Target="../media/image1.png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6" Type="http://schemas.openxmlformats.org/officeDocument/2006/relationships/notesSlide" Target="../notesSlides/notesSlide11.xml"/><Relationship Id="rId65" Type="http://schemas.openxmlformats.org/officeDocument/2006/relationships/slideLayout" Target="../slideLayouts/slideLayout1.xml"/><Relationship Id="rId64" Type="http://schemas.openxmlformats.org/officeDocument/2006/relationships/tags" Target="../tags/tag165.xml"/><Relationship Id="rId63" Type="http://schemas.openxmlformats.org/officeDocument/2006/relationships/image" Target="../media/image31.png"/><Relationship Id="rId62" Type="http://schemas.openxmlformats.org/officeDocument/2006/relationships/tags" Target="../tags/tag164.xml"/><Relationship Id="rId61" Type="http://schemas.openxmlformats.org/officeDocument/2006/relationships/tags" Target="../tags/tag163.xml"/><Relationship Id="rId60" Type="http://schemas.openxmlformats.org/officeDocument/2006/relationships/tags" Target="../tags/tag162.xml"/><Relationship Id="rId6" Type="http://schemas.openxmlformats.org/officeDocument/2006/relationships/tags" Target="../tags/tag110.xml"/><Relationship Id="rId59" Type="http://schemas.openxmlformats.org/officeDocument/2006/relationships/tags" Target="../tags/tag161.xml"/><Relationship Id="rId58" Type="http://schemas.openxmlformats.org/officeDocument/2006/relationships/tags" Target="../tags/tag160.xml"/><Relationship Id="rId57" Type="http://schemas.openxmlformats.org/officeDocument/2006/relationships/tags" Target="../tags/tag159.xml"/><Relationship Id="rId56" Type="http://schemas.openxmlformats.org/officeDocument/2006/relationships/tags" Target="../tags/tag158.xml"/><Relationship Id="rId55" Type="http://schemas.openxmlformats.org/officeDocument/2006/relationships/tags" Target="../tags/tag157.xml"/><Relationship Id="rId54" Type="http://schemas.openxmlformats.org/officeDocument/2006/relationships/tags" Target="../tags/tag156.xml"/><Relationship Id="rId53" Type="http://schemas.openxmlformats.org/officeDocument/2006/relationships/tags" Target="../tags/tag155.xml"/><Relationship Id="rId52" Type="http://schemas.openxmlformats.org/officeDocument/2006/relationships/tags" Target="../tags/tag154.xml"/><Relationship Id="rId51" Type="http://schemas.openxmlformats.org/officeDocument/2006/relationships/tags" Target="../tags/tag153.xml"/><Relationship Id="rId50" Type="http://schemas.openxmlformats.org/officeDocument/2006/relationships/tags" Target="../tags/tag152.xml"/><Relationship Id="rId5" Type="http://schemas.openxmlformats.org/officeDocument/2006/relationships/tags" Target="../tags/tag109.xml"/><Relationship Id="rId49" Type="http://schemas.openxmlformats.org/officeDocument/2006/relationships/tags" Target="../tags/tag151.xml"/><Relationship Id="rId48" Type="http://schemas.openxmlformats.org/officeDocument/2006/relationships/tags" Target="../tags/tag150.xml"/><Relationship Id="rId47" Type="http://schemas.openxmlformats.org/officeDocument/2006/relationships/tags" Target="../tags/tag149.xml"/><Relationship Id="rId46" Type="http://schemas.openxmlformats.org/officeDocument/2006/relationships/tags" Target="../tags/tag148.xml"/><Relationship Id="rId45" Type="http://schemas.openxmlformats.org/officeDocument/2006/relationships/tags" Target="../tags/tag147.xml"/><Relationship Id="rId44" Type="http://schemas.openxmlformats.org/officeDocument/2006/relationships/tags" Target="../tags/tag146.xml"/><Relationship Id="rId43" Type="http://schemas.openxmlformats.org/officeDocument/2006/relationships/tags" Target="../tags/tag145.xml"/><Relationship Id="rId42" Type="http://schemas.openxmlformats.org/officeDocument/2006/relationships/image" Target="../media/image10.png"/><Relationship Id="rId41" Type="http://schemas.openxmlformats.org/officeDocument/2006/relationships/tags" Target="../tags/tag144.xml"/><Relationship Id="rId40" Type="http://schemas.openxmlformats.org/officeDocument/2006/relationships/tags" Target="../tags/tag143.xml"/><Relationship Id="rId4" Type="http://schemas.openxmlformats.org/officeDocument/2006/relationships/tags" Target="../tags/tag108.xml"/><Relationship Id="rId39" Type="http://schemas.openxmlformats.org/officeDocument/2006/relationships/tags" Target="../tags/tag142.xml"/><Relationship Id="rId38" Type="http://schemas.openxmlformats.org/officeDocument/2006/relationships/tags" Target="../tags/tag141.xml"/><Relationship Id="rId37" Type="http://schemas.openxmlformats.org/officeDocument/2006/relationships/tags" Target="../tags/tag140.xml"/><Relationship Id="rId36" Type="http://schemas.openxmlformats.org/officeDocument/2006/relationships/tags" Target="../tags/tag139.xml"/><Relationship Id="rId35" Type="http://schemas.openxmlformats.org/officeDocument/2006/relationships/tags" Target="../tags/tag138.xml"/><Relationship Id="rId34" Type="http://schemas.openxmlformats.org/officeDocument/2006/relationships/tags" Target="../tags/tag137.xml"/><Relationship Id="rId33" Type="http://schemas.openxmlformats.org/officeDocument/2006/relationships/tags" Target="../tags/tag136.xml"/><Relationship Id="rId32" Type="http://schemas.openxmlformats.org/officeDocument/2006/relationships/tags" Target="../tags/tag135.xml"/><Relationship Id="rId31" Type="http://schemas.openxmlformats.org/officeDocument/2006/relationships/tags" Target="../tags/tag134.xml"/><Relationship Id="rId30" Type="http://schemas.openxmlformats.org/officeDocument/2006/relationships/tags" Target="../tags/tag133.xml"/><Relationship Id="rId3" Type="http://schemas.openxmlformats.org/officeDocument/2006/relationships/tags" Target="../tags/tag107.xml"/><Relationship Id="rId29" Type="http://schemas.openxmlformats.org/officeDocument/2006/relationships/tags" Target="../tags/tag132.xml"/><Relationship Id="rId28" Type="http://schemas.openxmlformats.org/officeDocument/2006/relationships/tags" Target="../tags/tag131.xml"/><Relationship Id="rId27" Type="http://schemas.openxmlformats.org/officeDocument/2006/relationships/tags" Target="../tags/tag130.xml"/><Relationship Id="rId26" Type="http://schemas.openxmlformats.org/officeDocument/2006/relationships/tags" Target="../tags/tag129.xml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image" Target="../media/image30.jpeg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6" Type="http://schemas.openxmlformats.org/officeDocument/2006/relationships/notesSlide" Target="../notesSlides/notesSlide12.xml"/><Relationship Id="rId65" Type="http://schemas.openxmlformats.org/officeDocument/2006/relationships/slideLayout" Target="../slideLayouts/slideLayout1.xml"/><Relationship Id="rId64" Type="http://schemas.openxmlformats.org/officeDocument/2006/relationships/tags" Target="../tags/tag225.xml"/><Relationship Id="rId63" Type="http://schemas.openxmlformats.org/officeDocument/2006/relationships/image" Target="../media/image10.png"/><Relationship Id="rId62" Type="http://schemas.openxmlformats.org/officeDocument/2006/relationships/tags" Target="../tags/tag224.xml"/><Relationship Id="rId61" Type="http://schemas.openxmlformats.org/officeDocument/2006/relationships/tags" Target="../tags/tag223.xml"/><Relationship Id="rId60" Type="http://schemas.openxmlformats.org/officeDocument/2006/relationships/tags" Target="../tags/tag222.xml"/><Relationship Id="rId6" Type="http://schemas.openxmlformats.org/officeDocument/2006/relationships/tags" Target="../tags/tag170.xml"/><Relationship Id="rId59" Type="http://schemas.openxmlformats.org/officeDocument/2006/relationships/tags" Target="../tags/tag221.xml"/><Relationship Id="rId58" Type="http://schemas.openxmlformats.org/officeDocument/2006/relationships/tags" Target="../tags/tag220.xml"/><Relationship Id="rId57" Type="http://schemas.openxmlformats.org/officeDocument/2006/relationships/tags" Target="../tags/tag219.xml"/><Relationship Id="rId56" Type="http://schemas.openxmlformats.org/officeDocument/2006/relationships/tags" Target="../tags/tag218.xml"/><Relationship Id="rId55" Type="http://schemas.openxmlformats.org/officeDocument/2006/relationships/tags" Target="../tags/tag217.xml"/><Relationship Id="rId54" Type="http://schemas.openxmlformats.org/officeDocument/2006/relationships/tags" Target="../tags/tag216.xml"/><Relationship Id="rId53" Type="http://schemas.openxmlformats.org/officeDocument/2006/relationships/tags" Target="../tags/tag215.xml"/><Relationship Id="rId52" Type="http://schemas.openxmlformats.org/officeDocument/2006/relationships/tags" Target="../tags/tag214.xml"/><Relationship Id="rId51" Type="http://schemas.openxmlformats.org/officeDocument/2006/relationships/tags" Target="../tags/tag213.xml"/><Relationship Id="rId50" Type="http://schemas.openxmlformats.org/officeDocument/2006/relationships/tags" Target="../tags/tag212.xml"/><Relationship Id="rId5" Type="http://schemas.openxmlformats.org/officeDocument/2006/relationships/tags" Target="../tags/tag169.xml"/><Relationship Id="rId49" Type="http://schemas.openxmlformats.org/officeDocument/2006/relationships/tags" Target="../tags/tag211.xml"/><Relationship Id="rId48" Type="http://schemas.openxmlformats.org/officeDocument/2006/relationships/tags" Target="../tags/tag210.xml"/><Relationship Id="rId47" Type="http://schemas.openxmlformats.org/officeDocument/2006/relationships/tags" Target="../tags/tag209.xml"/><Relationship Id="rId46" Type="http://schemas.openxmlformats.org/officeDocument/2006/relationships/tags" Target="../tags/tag208.xml"/><Relationship Id="rId45" Type="http://schemas.openxmlformats.org/officeDocument/2006/relationships/tags" Target="../tags/tag207.xml"/><Relationship Id="rId44" Type="http://schemas.openxmlformats.org/officeDocument/2006/relationships/tags" Target="../tags/tag206.xml"/><Relationship Id="rId43" Type="http://schemas.openxmlformats.org/officeDocument/2006/relationships/tags" Target="../tags/tag205.xml"/><Relationship Id="rId42" Type="http://schemas.openxmlformats.org/officeDocument/2006/relationships/image" Target="../media/image32.jpeg"/><Relationship Id="rId41" Type="http://schemas.openxmlformats.org/officeDocument/2006/relationships/tags" Target="../tags/tag204.xml"/><Relationship Id="rId40" Type="http://schemas.openxmlformats.org/officeDocument/2006/relationships/tags" Target="../tags/tag203.xml"/><Relationship Id="rId4" Type="http://schemas.openxmlformats.org/officeDocument/2006/relationships/tags" Target="../tags/tag168.xml"/><Relationship Id="rId39" Type="http://schemas.openxmlformats.org/officeDocument/2006/relationships/tags" Target="../tags/tag202.xml"/><Relationship Id="rId38" Type="http://schemas.openxmlformats.org/officeDocument/2006/relationships/tags" Target="../tags/tag201.xml"/><Relationship Id="rId37" Type="http://schemas.openxmlformats.org/officeDocument/2006/relationships/tags" Target="../tags/tag200.xml"/><Relationship Id="rId36" Type="http://schemas.openxmlformats.org/officeDocument/2006/relationships/tags" Target="../tags/tag199.xml"/><Relationship Id="rId35" Type="http://schemas.openxmlformats.org/officeDocument/2006/relationships/tags" Target="../tags/tag198.xml"/><Relationship Id="rId34" Type="http://schemas.openxmlformats.org/officeDocument/2006/relationships/tags" Target="../tags/tag197.xml"/><Relationship Id="rId33" Type="http://schemas.openxmlformats.org/officeDocument/2006/relationships/tags" Target="../tags/tag196.xml"/><Relationship Id="rId32" Type="http://schemas.openxmlformats.org/officeDocument/2006/relationships/tags" Target="../tags/tag195.xml"/><Relationship Id="rId31" Type="http://schemas.openxmlformats.org/officeDocument/2006/relationships/tags" Target="../tags/tag194.xml"/><Relationship Id="rId30" Type="http://schemas.openxmlformats.org/officeDocument/2006/relationships/tags" Target="../tags/tag193.xml"/><Relationship Id="rId3" Type="http://schemas.openxmlformats.org/officeDocument/2006/relationships/tags" Target="../tags/tag167.xml"/><Relationship Id="rId29" Type="http://schemas.openxmlformats.org/officeDocument/2006/relationships/tags" Target="../tags/tag192.xml"/><Relationship Id="rId28" Type="http://schemas.openxmlformats.org/officeDocument/2006/relationships/tags" Target="../tags/tag191.xml"/><Relationship Id="rId27" Type="http://schemas.openxmlformats.org/officeDocument/2006/relationships/tags" Target="../tags/tag190.xml"/><Relationship Id="rId26" Type="http://schemas.openxmlformats.org/officeDocument/2006/relationships/tags" Target="../tags/tag189.xml"/><Relationship Id="rId25" Type="http://schemas.openxmlformats.org/officeDocument/2006/relationships/tags" Target="../tags/tag188.xml"/><Relationship Id="rId24" Type="http://schemas.openxmlformats.org/officeDocument/2006/relationships/tags" Target="../tags/tag187.xml"/><Relationship Id="rId23" Type="http://schemas.openxmlformats.org/officeDocument/2006/relationships/tags" Target="../tags/tag186.xml"/><Relationship Id="rId22" Type="http://schemas.openxmlformats.org/officeDocument/2006/relationships/tags" Target="../tags/tag185.xml"/><Relationship Id="rId21" Type="http://schemas.openxmlformats.org/officeDocument/2006/relationships/image" Target="../media/image16.jpeg"/><Relationship Id="rId20" Type="http://schemas.openxmlformats.org/officeDocument/2006/relationships/tags" Target="../tags/tag184.xml"/><Relationship Id="rId2" Type="http://schemas.openxmlformats.org/officeDocument/2006/relationships/tags" Target="../tags/tag166.xml"/><Relationship Id="rId19" Type="http://schemas.openxmlformats.org/officeDocument/2006/relationships/tags" Target="../tags/tag183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33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image" Target="../media/image27.png"/><Relationship Id="rId2" Type="http://schemas.openxmlformats.org/officeDocument/2006/relationships/tags" Target="../tags/tag226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3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meeting.tencent.com/dm/NwPj8C68dQ5V" TargetMode="Externa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0" Type="http://schemas.openxmlformats.org/officeDocument/2006/relationships/notesSlide" Target="../notesSlides/notesSlide19.xml"/><Relationship Id="rId1" Type="http://schemas.openxmlformats.org/officeDocument/2006/relationships/tags" Target="../tags/tag23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.png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.png"/><Relationship Id="rId23" Type="http://schemas.openxmlformats.org/officeDocument/2006/relationships/tags" Target="../tags/tag67.xml"/><Relationship Id="rId22" Type="http://schemas.openxmlformats.org/officeDocument/2006/relationships/image" Target="../media/image3.png"/><Relationship Id="rId21" Type="http://schemas.microsoft.com/office/2007/relationships/media" Target="../media/media1.mp4"/><Relationship Id="rId20" Type="http://schemas.openxmlformats.org/officeDocument/2006/relationships/video" Target="../media/media1.mp4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.png"/><Relationship Id="rId23" Type="http://schemas.openxmlformats.org/officeDocument/2006/relationships/tags" Target="../tags/tag87.xml"/><Relationship Id="rId22" Type="http://schemas.openxmlformats.org/officeDocument/2006/relationships/image" Target="../media/image4.png"/><Relationship Id="rId21" Type="http://schemas.microsoft.com/office/2007/relationships/media" Target="../media/media1.mp4"/><Relationship Id="rId20" Type="http://schemas.openxmlformats.org/officeDocument/2006/relationships/video" Target="../media/media1.mp4"/><Relationship Id="rId2" Type="http://schemas.openxmlformats.org/officeDocument/2006/relationships/tags" Target="../tags/tag69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.png"/><Relationship Id="rId16" Type="http://schemas.openxmlformats.org/officeDocument/2006/relationships/image" Target="../media/image25.jpeg"/><Relationship Id="rId15" Type="http://schemas.openxmlformats.org/officeDocument/2006/relationships/image" Target="../media/image24.jpeg"/><Relationship Id="rId14" Type="http://schemas.openxmlformats.org/officeDocument/2006/relationships/image" Target="../media/image23.jpeg"/><Relationship Id="rId13" Type="http://schemas.openxmlformats.org/officeDocument/2006/relationships/image" Target="../media/image22.jpeg"/><Relationship Id="rId12" Type="http://schemas.openxmlformats.org/officeDocument/2006/relationships/image" Target="../media/image21.jpeg"/><Relationship Id="rId11" Type="http://schemas.openxmlformats.org/officeDocument/2006/relationships/image" Target="../media/image20.jpeg"/><Relationship Id="rId10" Type="http://schemas.openxmlformats.org/officeDocument/2006/relationships/image" Target="../media/image19.jpe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2" Type="http://schemas.openxmlformats.org/officeDocument/2006/relationships/notesSlide" Target="../notesSlides/notesSlide9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5.xml"/><Relationship Id="rId2" Type="http://schemas.openxmlformats.org/officeDocument/2006/relationships/tags" Target="../tags/tag88.xml"/><Relationship Id="rId19" Type="http://schemas.openxmlformats.org/officeDocument/2006/relationships/image" Target="../media/image26.png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-4655820" y="-2479675"/>
            <a:ext cx="7818120" cy="78181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109345" y="1353939"/>
            <a:ext cx="2355146" cy="4497237"/>
            <a:chOff x="2198" y="1896"/>
            <a:chExt cx="3670" cy="7008"/>
          </a:xfrm>
        </p:grpSpPr>
        <p:grpSp>
          <p:nvGrpSpPr>
            <p:cNvPr id="25" name="组合 24"/>
            <p:cNvGrpSpPr/>
            <p:nvPr/>
          </p:nvGrpSpPr>
          <p:grpSpPr>
            <a:xfrm>
              <a:off x="2198" y="1896"/>
              <a:ext cx="3670" cy="7008"/>
              <a:chOff x="3211" y="2865"/>
              <a:chExt cx="4170" cy="7562"/>
            </a:xfrm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grpSpPr>
          <p:grpSp>
            <p:nvGrpSpPr>
              <p:cNvPr id="26" name="组合 25"/>
              <p:cNvGrpSpPr/>
              <p:nvPr/>
            </p:nvGrpSpPr>
            <p:grpSpPr>
              <a:xfrm>
                <a:off x="3288" y="2865"/>
                <a:ext cx="4010" cy="7562"/>
                <a:chOff x="3915" y="2999"/>
                <a:chExt cx="6282" cy="11840"/>
              </a:xfrm>
            </p:grpSpPr>
            <p:sp>
              <p:nvSpPr>
                <p:cNvPr id="27" name="圆角矩形 2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915" y="2999"/>
                  <a:ext cx="6283" cy="11841"/>
                </a:xfrm>
                <a:prstGeom prst="roundRect">
                  <a:avLst>
                    <a:gd name="adj" fmla="val 1030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圆角矩形 27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192" y="3254"/>
                  <a:ext cx="5728" cy="11331"/>
                </a:xfrm>
                <a:prstGeom prst="roundRect">
                  <a:avLst>
                    <a:gd name="adj" fmla="val 9257"/>
                  </a:avLst>
                </a:prstGeom>
                <a:gradFill>
                  <a:gsLst>
                    <a:gs pos="19000">
                      <a:srgbClr val="717DE1"/>
                    </a:gs>
                    <a:gs pos="100000">
                      <a:srgbClr val="ADA6FF"/>
                    </a:gs>
                  </a:gsLst>
                  <a:lin ang="189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圆角矩形 2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5548" y="2999"/>
                  <a:ext cx="3016" cy="688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圆角矩形 2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13" y="3307"/>
                  <a:ext cx="888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圆角矩形 3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663" y="3307"/>
                  <a:ext cx="130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圆角矩形 31"/>
              <p:cNvSpPr/>
              <p:nvPr>
                <p:custDataLst>
                  <p:tags r:id="rId7"/>
                </p:custDataLst>
              </p:nvPr>
            </p:nvSpPr>
            <p:spPr>
              <a:xfrm>
                <a:off x="3211" y="3711"/>
                <a:ext cx="184" cy="45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圆角矩形 32"/>
              <p:cNvSpPr/>
              <p:nvPr>
                <p:custDataLst>
                  <p:tags r:id="rId8"/>
                </p:custDataLst>
              </p:nvPr>
            </p:nvSpPr>
            <p:spPr>
              <a:xfrm>
                <a:off x="3211" y="4399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圆角矩形 33"/>
              <p:cNvSpPr/>
              <p:nvPr>
                <p:custDataLst>
                  <p:tags r:id="rId9"/>
                </p:custDataLst>
              </p:nvPr>
            </p:nvSpPr>
            <p:spPr>
              <a:xfrm>
                <a:off x="3211" y="5002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圆角矩形 34"/>
              <p:cNvSpPr/>
              <p:nvPr>
                <p:custDataLst>
                  <p:tags r:id="rId10"/>
                </p:custDataLst>
              </p:nvPr>
            </p:nvSpPr>
            <p:spPr>
              <a:xfrm>
                <a:off x="7197" y="4165"/>
                <a:ext cx="184" cy="113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435" y="4233"/>
              <a:ext cx="1191" cy="1345"/>
              <a:chOff x="13465" y="3115"/>
              <a:chExt cx="1191" cy="1345"/>
            </a:xfrm>
          </p:grpSpPr>
          <p:sp>
            <p:nvSpPr>
              <p:cNvPr id="37" name="Freeform 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465" y="3115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3697" y="3445"/>
                <a:ext cx="725" cy="67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LO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GO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3"/>
              </p:custDataLst>
            </p:nvPr>
          </p:nvSpPr>
          <p:spPr>
            <a:xfrm>
              <a:off x="2900" y="5908"/>
              <a:ext cx="2263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请输入公司名称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r>
                <a:rPr 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he company name</a:t>
              </a:r>
              <a:endParaRPr lang="zh-CN" altLang="en-US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 rot="2700000">
            <a:off x="5735955" y="-701675"/>
            <a:ext cx="8262620" cy="82626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56350" y="3018790"/>
            <a:ext cx="493331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动能追踪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56350" y="2223770"/>
            <a:ext cx="5452110" cy="1290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Kinetic Monitor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455410" y="4328160"/>
            <a:ext cx="1370965" cy="3397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汇报人：董垚朋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204835" y="4328160"/>
            <a:ext cx="1370965" cy="3397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717DE1"/>
                </a:solidFill>
                <a:cs typeface="+mn-ea"/>
                <a:sym typeface="+mn-lt"/>
              </a:rPr>
              <a:t>2024.04.16</a:t>
            </a:r>
            <a:endParaRPr lang="en-US" altLang="zh-CN" sz="12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468110" y="4851400"/>
            <a:ext cx="4618990" cy="340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小组成员：柴铠琰、董垚朋、张首志、冯文建、贺旭超、罗大伟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13865" y="1873250"/>
            <a:ext cx="2242820" cy="4497070"/>
            <a:chOff x="1713865" y="1873250"/>
            <a:chExt cx="2242820" cy="4497070"/>
          </a:xfrm>
        </p:grpSpPr>
        <p:grpSp>
          <p:nvGrpSpPr>
            <p:cNvPr id="56" name="组合 55"/>
            <p:cNvGrpSpPr/>
            <p:nvPr/>
          </p:nvGrpSpPr>
          <p:grpSpPr>
            <a:xfrm>
              <a:off x="1713865" y="1873250"/>
              <a:ext cx="2242820" cy="4497070"/>
              <a:chOff x="2699" y="2950"/>
              <a:chExt cx="3532" cy="7082"/>
            </a:xfrm>
          </p:grpSpPr>
          <p:grpSp>
            <p:nvGrpSpPr>
              <p:cNvPr id="50" name="组合 49"/>
              <p:cNvGrpSpPr/>
              <p:nvPr>
                <p:custDataLst>
                  <p:tags r:id="rId14"/>
                </p:custDataLst>
              </p:nvPr>
            </p:nvGrpSpPr>
            <p:grpSpPr>
              <a:xfrm>
                <a:off x="2699" y="2950"/>
                <a:ext cx="3532" cy="7082"/>
                <a:chOff x="2999" y="3166"/>
                <a:chExt cx="3532" cy="7082"/>
              </a:xfrm>
            </p:grpSpPr>
            <p:grpSp>
              <p:nvGrpSpPr>
                <p:cNvPr id="49" name="组合 48"/>
                <p:cNvGrpSpPr/>
                <p:nvPr>
                  <p:custDataLst>
                    <p:tags r:id="rId15"/>
                  </p:custDataLst>
                </p:nvPr>
              </p:nvGrpSpPr>
              <p:grpSpPr>
                <a:xfrm>
                  <a:off x="2999" y="3166"/>
                  <a:ext cx="3532" cy="7082"/>
                  <a:chOff x="2999" y="3166"/>
                  <a:chExt cx="3532" cy="7082"/>
                </a:xfrm>
              </p:grpSpPr>
              <p:grpSp>
                <p:nvGrpSpPr>
                  <p:cNvPr id="40" name="组合 39"/>
                  <p:cNvGrpSpPr/>
                  <p:nvPr>
                    <p:custDataLst>
                      <p:tags r:id="rId16"/>
                    </p:custDataLst>
                  </p:nvPr>
                </p:nvGrpSpPr>
                <p:grpSpPr>
                  <a:xfrm>
                    <a:off x="2999" y="3166"/>
                    <a:ext cx="3532" cy="7083"/>
                    <a:chOff x="2198" y="1896"/>
                    <a:chExt cx="3670" cy="7009"/>
                  </a:xfrm>
                </p:grpSpPr>
                <p:grpSp>
                  <p:nvGrpSpPr>
                    <p:cNvPr id="23" name="组合 22"/>
                    <p:cNvGrpSpPr/>
                    <p:nvPr/>
                  </p:nvGrpSpPr>
                  <p:grpSpPr>
                    <a:xfrm>
                      <a:off x="2198" y="1896"/>
                      <a:ext cx="3670" cy="7009"/>
                      <a:chOff x="3211" y="2865"/>
                      <a:chExt cx="4170" cy="7563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7" name="组合 6"/>
                      <p:cNvGrpSpPr/>
                      <p:nvPr/>
                    </p:nvGrpSpPr>
                    <p:grpSpPr>
                      <a:xfrm>
                        <a:off x="3288" y="2865"/>
                        <a:ext cx="4010" cy="7563"/>
                        <a:chOff x="3915" y="2999"/>
                        <a:chExt cx="6283" cy="11841"/>
                      </a:xfrm>
                    </p:grpSpPr>
                    <p:sp>
                      <p:nvSpPr>
                        <p:cNvPr id="8" name="圆角矩形 7"/>
                        <p:cNvSpPr/>
                        <p:nvPr>
                          <p:custDataLst>
                            <p:tags r:id="rId17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" name="圆角矩形 9"/>
                        <p:cNvSpPr/>
                        <p:nvPr>
                          <p:custDataLst>
                            <p:tags r:id="rId18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" name="圆角矩形 10"/>
                        <p:cNvSpPr/>
                        <p:nvPr>
                          <p:custDataLst>
                            <p:tags r:id="rId19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4" name="圆角矩形 13"/>
                        <p:cNvSpPr/>
                        <p:nvPr>
                          <p:custDataLst>
                            <p:tags r:id="rId20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15" name="圆角矩形 14"/>
                      <p:cNvSpPr/>
                      <p:nvPr>
                        <p:custDataLst>
                          <p:tags r:id="rId21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7" name="圆角矩形 16"/>
                      <p:cNvSpPr/>
                      <p:nvPr>
                        <p:custDataLst>
                          <p:tags r:id="rId22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9" name="圆角矩形 18"/>
                      <p:cNvSpPr/>
                      <p:nvPr>
                        <p:custDataLst>
                          <p:tags r:id="rId23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2" name="圆角矩形 21"/>
                      <p:cNvSpPr/>
                      <p:nvPr>
                        <p:custDataLst>
                          <p:tags r:id="rId24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6" name="组合 5"/>
                    <p:cNvGrpSpPr/>
                    <p:nvPr/>
                  </p:nvGrpSpPr>
                  <p:grpSpPr>
                    <a:xfrm>
                      <a:off x="3435" y="4233"/>
                      <a:ext cx="1191" cy="1347"/>
                      <a:chOff x="13465" y="3115"/>
                      <a:chExt cx="1191" cy="1347"/>
                    </a:xfrm>
                  </p:grpSpPr>
                  <p:sp>
                    <p:nvSpPr>
                      <p:cNvPr id="12" name="Freeform 5"/>
                      <p:cNvSpPr/>
                      <p:nvPr>
                        <p:custDataLst>
                          <p:tags r:id="rId25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3" name="文本框 12"/>
                      <p:cNvSpPr txBox="1"/>
                      <p:nvPr>
                        <p:custDataLst>
                          <p:tags r:id="rId26"/>
                        </p:custDataLst>
                      </p:nvPr>
                    </p:nvSpPr>
                    <p:spPr>
                      <a:xfrm>
                        <a:off x="13692" y="3517"/>
                        <a:ext cx="735" cy="9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3" name="文本框 2"/>
                    <p:cNvSpPr txBox="1"/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2900" y="5908"/>
                      <a:ext cx="2263" cy="5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grpSp>
                <p:nvGrpSpPr>
                  <p:cNvPr id="42" name="组合 41"/>
                  <p:cNvGrpSpPr/>
                  <p:nvPr>
                    <p:custDataLst>
                      <p:tags r:id="rId28"/>
                    </p:custDataLst>
                  </p:nvPr>
                </p:nvGrpSpPr>
                <p:grpSpPr>
                  <a:xfrm>
                    <a:off x="3244" y="3343"/>
                    <a:ext cx="3089" cy="6750"/>
                    <a:chOff x="7604" y="937"/>
                    <a:chExt cx="4130" cy="8683"/>
                  </a:xfrm>
                </p:grpSpPr>
                <p:pic>
                  <p:nvPicPr>
                    <p:cNvPr id="41" name="图片 40"/>
                    <p:cNvPicPr>
                      <a:picLocks noChangeAspect="1"/>
                    </p:cNvPicPr>
                    <p:nvPr>
                      <p:custDataLst>
                        <p:tags r:id="rId29"/>
                      </p:custDataLst>
                    </p:nvPr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7647" y="981"/>
                      <a:ext cx="3986" cy="863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圆角矩形 8"/>
                    <p:cNvSpPr/>
                    <p:nvPr>
                      <p:custDataLst>
                        <p:tags r:id="rId31"/>
                      </p:custDataLst>
                    </p:nvPr>
                  </p:nvSpPr>
                  <p:spPr>
                    <a:xfrm>
                      <a:off x="7604" y="937"/>
                      <a:ext cx="4130" cy="8618"/>
                    </a:xfrm>
                    <a:prstGeom prst="roundRect">
                      <a:avLst>
                        <a:gd name="adj" fmla="val 6852"/>
                      </a:avLst>
                    </a:prstGeom>
                    <a:ln w="111125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47" name="圆角矩形 46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圆角矩形 50"/>
              <p:cNvSpPr/>
              <p:nvPr/>
            </p:nvSpPr>
            <p:spPr>
              <a:xfrm>
                <a:off x="3043" y="3201"/>
                <a:ext cx="2910" cy="6676"/>
              </a:xfrm>
              <a:prstGeom prst="roundRect">
                <a:avLst>
                  <a:gd name="adj" fmla="val 5120"/>
                </a:avLst>
              </a:prstGeom>
              <a:noFill/>
              <a:ln w="3175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310765" y="1953260"/>
              <a:ext cx="947420" cy="201295"/>
              <a:chOff x="2943" y="2332"/>
              <a:chExt cx="1712" cy="412"/>
            </a:xfrm>
          </p:grpSpPr>
          <p:sp>
            <p:nvSpPr>
              <p:cNvPr id="52" name="圆角矩形 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2943" y="2332"/>
                <a:ext cx="1712" cy="412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圆角矩形 52"/>
              <p:cNvSpPr/>
              <p:nvPr>
                <p:custDataLst>
                  <p:tags r:id="rId34"/>
                </p:custDataLst>
              </p:nvPr>
            </p:nvSpPr>
            <p:spPr>
              <a:xfrm>
                <a:off x="3547" y="2516"/>
                <a:ext cx="504" cy="80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圆角矩形 53"/>
              <p:cNvSpPr/>
              <p:nvPr>
                <p:custDataLst>
                  <p:tags r:id="rId35"/>
                </p:custDataLst>
              </p:nvPr>
            </p:nvSpPr>
            <p:spPr>
              <a:xfrm>
                <a:off x="4143" y="2516"/>
                <a:ext cx="74" cy="80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65705" y="2797810"/>
            <a:ext cx="734695" cy="71628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6354522" y="2223366"/>
            <a:ext cx="4899988" cy="1494830"/>
            <a:chOff x="9965" y="3332"/>
            <a:chExt cx="5436" cy="1940"/>
          </a:xfrm>
        </p:grpSpPr>
        <p:sp>
          <p:nvSpPr>
            <p:cNvPr id="60" name="文本框 59"/>
            <p:cNvSpPr txBox="1"/>
            <p:nvPr/>
          </p:nvSpPr>
          <p:spPr>
            <a:xfrm>
              <a:off x="9970" y="3332"/>
              <a:ext cx="5431" cy="862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965" y="4365"/>
              <a:ext cx="4947" cy="90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3600" dirty="0">
                  <a:solidFill>
                    <a:schemeClr val="bg1"/>
                  </a:solidFill>
                  <a:cs typeface="+mn-ea"/>
                  <a:sym typeface="+mn-lt"/>
                </a:rPr>
                <a:t>动能追踪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锻炼计数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321070" y="-697059"/>
            <a:ext cx="16834141" cy="8252119"/>
            <a:chOff x="-3982" y="-4267"/>
            <a:chExt cx="27221" cy="13344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16538" y="-4267"/>
              <a:ext cx="6701" cy="6701"/>
            </a:xfrm>
            <a:prstGeom prst="roundRect">
              <a:avLst>
                <a:gd name="adj" fmla="val 20791"/>
              </a:avLst>
            </a:prstGeom>
            <a:gradFill>
              <a:gsLst>
                <a:gs pos="19000">
                  <a:srgbClr val="717DE1"/>
                </a:gs>
                <a:gs pos="100000">
                  <a:srgbClr val="ADA6FF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 rot="2700000">
              <a:off x="-3982" y="2376"/>
              <a:ext cx="6701" cy="6701"/>
            </a:xfrm>
            <a:prstGeom prst="roundRect">
              <a:avLst>
                <a:gd name="adj" fmla="val 20791"/>
              </a:avLst>
            </a:prstGeom>
            <a:gradFill>
              <a:gsLst>
                <a:gs pos="19000">
                  <a:srgbClr val="717DE1"/>
                </a:gs>
                <a:gs pos="100000">
                  <a:srgbClr val="ADA6FF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910590" y="890270"/>
            <a:ext cx="2739390" cy="5676900"/>
            <a:chOff x="1434" y="1402"/>
            <a:chExt cx="4314" cy="8940"/>
          </a:xfrm>
        </p:grpSpPr>
        <p:sp>
          <p:nvSpPr>
            <p:cNvPr id="8" name="圆角矩形 7"/>
            <p:cNvSpPr/>
            <p:nvPr/>
          </p:nvSpPr>
          <p:spPr>
            <a:xfrm>
              <a:off x="1434" y="1402"/>
              <a:ext cx="4314" cy="8940"/>
            </a:xfrm>
            <a:prstGeom prst="roundRect">
              <a:avLst>
                <a:gd name="adj" fmla="val 13721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" y="1735"/>
              <a:ext cx="3703" cy="8233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11" name="组合 10"/>
            <p:cNvGrpSpPr/>
            <p:nvPr/>
          </p:nvGrpSpPr>
          <p:grpSpPr>
            <a:xfrm>
              <a:off x="3175" y="1655"/>
              <a:ext cx="1079" cy="515"/>
              <a:chOff x="3045" y="5626"/>
              <a:chExt cx="1195" cy="570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3045" y="5670"/>
                <a:ext cx="1195" cy="481"/>
              </a:xfrm>
              <a:prstGeom prst="roundRect">
                <a:avLst>
                  <a:gd name="adj" fmla="val 50000"/>
                </a:avLst>
              </a:prstGeom>
              <a:solidFill>
                <a:srgbClr val="D1C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rgbClr val="717DE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670" y="5626"/>
                <a:ext cx="570" cy="570"/>
              </a:xfrm>
              <a:prstGeom prst="ellipse">
                <a:avLst/>
              </a:prstGeom>
              <a:solidFill>
                <a:srgbClr val="717D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4324985" y="561975"/>
            <a:ext cx="2739390" cy="5676900"/>
            <a:chOff x="7422" y="1402"/>
            <a:chExt cx="4314" cy="8940"/>
          </a:xfrm>
        </p:grpSpPr>
        <p:sp>
          <p:nvSpPr>
            <p:cNvPr id="30" name="圆角矩形 29"/>
            <p:cNvSpPr/>
            <p:nvPr/>
          </p:nvSpPr>
          <p:spPr>
            <a:xfrm>
              <a:off x="7422" y="1402"/>
              <a:ext cx="4314" cy="8940"/>
            </a:xfrm>
            <a:prstGeom prst="roundRect">
              <a:avLst>
                <a:gd name="adj" fmla="val 13721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" y="1735"/>
              <a:ext cx="3705" cy="823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grpSp>
          <p:nvGrpSpPr>
            <p:cNvPr id="32" name="组合 31"/>
            <p:cNvGrpSpPr/>
            <p:nvPr/>
          </p:nvGrpSpPr>
          <p:grpSpPr>
            <a:xfrm>
              <a:off x="9023" y="1679"/>
              <a:ext cx="1079" cy="515"/>
              <a:chOff x="3045" y="5626"/>
              <a:chExt cx="1195" cy="57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3045" y="5670"/>
                <a:ext cx="1195" cy="481"/>
              </a:xfrm>
              <a:prstGeom prst="roundRect">
                <a:avLst>
                  <a:gd name="adj" fmla="val 50000"/>
                </a:avLst>
              </a:prstGeom>
              <a:solidFill>
                <a:srgbClr val="D1C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200" dirty="0">
                  <a:solidFill>
                    <a:srgbClr val="717DE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670" y="5626"/>
                <a:ext cx="570" cy="570"/>
              </a:xfrm>
              <a:prstGeom prst="ellipse">
                <a:avLst/>
              </a:prstGeom>
              <a:solidFill>
                <a:srgbClr val="717D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圆角矩形 37"/>
          <p:cNvSpPr/>
          <p:nvPr/>
        </p:nvSpPr>
        <p:spPr>
          <a:xfrm>
            <a:off x="8122920" y="631190"/>
            <a:ext cx="2739390" cy="567690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8" name="b1f4c063466d060549d268657a70844c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773430"/>
            <a:ext cx="2343150" cy="535495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623537" y="956460"/>
            <a:ext cx="685165" cy="327025"/>
            <a:chOff x="3045" y="5626"/>
            <a:chExt cx="1195" cy="570"/>
          </a:xfrm>
        </p:grpSpPr>
        <p:sp>
          <p:nvSpPr>
            <p:cNvPr id="42" name="圆角矩形 41"/>
            <p:cNvSpPr/>
            <p:nvPr/>
          </p:nvSpPr>
          <p:spPr>
            <a:xfrm>
              <a:off x="3045" y="5670"/>
              <a:ext cx="1195" cy="481"/>
            </a:xfrm>
            <a:prstGeom prst="roundRect">
              <a:avLst>
                <a:gd name="adj" fmla="val 50000"/>
              </a:avLst>
            </a:prstGeom>
            <a:solidFill>
              <a:srgbClr val="D1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670" y="5626"/>
              <a:ext cx="570" cy="57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467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圆角矩形 139"/>
          <p:cNvSpPr/>
          <p:nvPr/>
        </p:nvSpPr>
        <p:spPr>
          <a:xfrm rot="2700000">
            <a:off x="-2664460" y="1257300"/>
            <a:ext cx="4267835" cy="4310380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7" name="圆角矩形 106"/>
          <p:cNvSpPr/>
          <p:nvPr/>
        </p:nvSpPr>
        <p:spPr>
          <a:xfrm rot="2700000">
            <a:off x="9136380" y="3209925"/>
            <a:ext cx="5315585" cy="56210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2590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锻炼记录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&amp;&amp;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数据分析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109" name="文本框 108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1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37" name="组合 136"/>
          <p:cNvGrpSpPr/>
          <p:nvPr/>
        </p:nvGrpSpPr>
        <p:grpSpPr>
          <a:xfrm>
            <a:off x="4904105" y="1395095"/>
            <a:ext cx="2540000" cy="4944110"/>
            <a:chOff x="5456" y="859"/>
            <a:chExt cx="4000" cy="7786"/>
          </a:xfrm>
        </p:grpSpPr>
        <p:grpSp>
          <p:nvGrpSpPr>
            <p:cNvPr id="41" name="组合 40"/>
            <p:cNvGrpSpPr/>
            <p:nvPr/>
          </p:nvGrpSpPr>
          <p:grpSpPr>
            <a:xfrm>
              <a:off x="5456" y="859"/>
              <a:ext cx="4000" cy="7786"/>
              <a:chOff x="1713865" y="1871980"/>
              <a:chExt cx="2242820" cy="4493260"/>
            </a:xfrm>
          </p:grpSpPr>
          <p:grpSp>
            <p:nvGrpSpPr>
              <p:cNvPr id="42" name="组合 41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43" name="组合 42"/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44" name="组合 43"/>
                  <p:cNvGrpSpPr/>
                  <p:nvPr>
                    <p:custDataLst>
                      <p:tags r:id="rId4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45" name="组合 44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46" name="组合 45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47" name="圆角矩形 7"/>
                        <p:cNvSpPr/>
                        <p:nvPr>
                          <p:custDataLst>
                            <p:tags r:id="rId5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48" name="圆角矩形 9"/>
                        <p:cNvSpPr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49" name="圆角矩形 10"/>
                        <p:cNvSpPr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50" name="圆角矩形 13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51" name="圆角矩形 14"/>
                      <p:cNvSpPr/>
                      <p:nvPr>
                        <p:custDataLst>
                          <p:tags r:id="rId9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52" name="圆角矩形 16"/>
                      <p:cNvSpPr/>
                      <p:nvPr>
                        <p:custDataLst>
                          <p:tags r:id="rId10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54" name="圆角矩形 18"/>
                      <p:cNvSpPr/>
                      <p:nvPr>
                        <p:custDataLst>
                          <p:tags r:id="rId11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55" name="圆角矩形 21"/>
                      <p:cNvSpPr/>
                      <p:nvPr>
                        <p:custDataLst>
                          <p:tags r:id="rId12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56" name="组合 55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66" name="Freeform 5"/>
                      <p:cNvSpPr/>
                      <p:nvPr>
                        <p:custDataLst>
                          <p:tags r:id="rId13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67" name="文本框 66"/>
                      <p:cNvSpPr txBox="1"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68" name="文本框 67"/>
                    <p:cNvSpPr txBox="1"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69" name="圆角矩形 8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0" name="圆角矩形 4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72" name="圆角矩形 51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圆角矩形 52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圆角矩形 5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134" name="图片 133" descr="C:/Users/CKY/Desktop/4.jpg4"/>
            <p:cNvPicPr>
              <a:picLocks noChangeAspect="1"/>
            </p:cNvPicPr>
            <p:nvPr/>
          </p:nvPicPr>
          <p:blipFill>
            <a:blip r:embed="rId21"/>
            <a:srcRect l="-14" t="1069" r="14" b="1069"/>
            <a:stretch>
              <a:fillRect/>
            </a:stretch>
          </p:blipFill>
          <p:spPr>
            <a:xfrm>
              <a:off x="5691" y="1064"/>
              <a:ext cx="3509" cy="7441"/>
            </a:xfrm>
            <a:prstGeom prst="rect">
              <a:avLst/>
            </a:prstGeom>
          </p:spPr>
        </p:pic>
        <p:sp>
          <p:nvSpPr>
            <p:cNvPr id="76" name="圆角矩形 7"/>
            <p:cNvSpPr/>
            <p:nvPr>
              <p:custDataLst>
                <p:tags r:id="rId22"/>
              </p:custDataLst>
            </p:nvPr>
          </p:nvSpPr>
          <p:spPr>
            <a:xfrm>
              <a:off x="5627" y="1004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419465" y="768985"/>
            <a:ext cx="2540000" cy="4944110"/>
            <a:chOff x="5446" y="9172"/>
            <a:chExt cx="4000" cy="77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46" y="9172"/>
              <a:ext cx="4000" cy="7786"/>
              <a:chOff x="1713865" y="1871980"/>
              <a:chExt cx="2242820" cy="4493260"/>
            </a:xfrm>
          </p:grpSpPr>
          <p:grpSp>
            <p:nvGrpSpPr>
              <p:cNvPr id="78" name="组合 77"/>
              <p:cNvGrpSpPr/>
              <p:nvPr>
                <p:custDataLst>
                  <p:tags r:id="rId23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79" name="组合 78"/>
                <p:cNvGrpSpPr/>
                <p:nvPr>
                  <p:custDataLst>
                    <p:tags r:id="rId24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81" name="组合 80"/>
                  <p:cNvGrpSpPr/>
                  <p:nvPr>
                    <p:custDataLst>
                      <p:tags r:id="rId25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113" name="组合 112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114" name="圆角矩形 7"/>
                        <p:cNvSpPr/>
                        <p:nvPr>
                          <p:custDataLst>
                            <p:tags r:id="rId26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5" name="圆角矩形 9"/>
                        <p:cNvSpPr/>
                        <p:nvPr>
                          <p:custDataLst>
                            <p:tags r:id="rId27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6" name="圆角矩形 10"/>
                        <p:cNvSpPr/>
                        <p:nvPr>
                          <p:custDataLst>
                            <p:tags r:id="rId28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7" name="圆角矩形 13"/>
                        <p:cNvSpPr/>
                        <p:nvPr>
                          <p:custDataLst>
                            <p:tags r:id="rId29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118" name="圆角矩形 14"/>
                      <p:cNvSpPr/>
                      <p:nvPr>
                        <p:custDataLst>
                          <p:tags r:id="rId30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19" name="圆角矩形 16"/>
                      <p:cNvSpPr/>
                      <p:nvPr>
                        <p:custDataLst>
                          <p:tags r:id="rId31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0" name="圆角矩形 18"/>
                      <p:cNvSpPr/>
                      <p:nvPr>
                        <p:custDataLst>
                          <p:tags r:id="rId32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1" name="圆角矩形 21"/>
                      <p:cNvSpPr/>
                      <p:nvPr>
                        <p:custDataLst>
                          <p:tags r:id="rId33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122" name="组合 121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123" name="Freeform 5"/>
                      <p:cNvSpPr/>
                      <p:nvPr>
                        <p:custDataLst>
                          <p:tags r:id="rId34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4" name="文本框 123"/>
                      <p:cNvSpPr txBox="1"/>
                      <p:nvPr>
                        <p:custDataLst>
                          <p:tags r:id="rId35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125" name="文本框 124"/>
                    <p:cNvSpPr txBox="1"/>
                    <p:nvPr>
                      <p:custDataLst>
                        <p:tags r:id="rId36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126" name="圆角矩形 8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7" name="圆角矩形 46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129" name="圆角矩形 51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圆角矩形 52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圆角矩形 53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727" y="9343"/>
              <a:ext cx="3464" cy="7413"/>
            </a:xfrm>
            <a:prstGeom prst="rect">
              <a:avLst/>
            </a:prstGeom>
          </p:spPr>
        </p:pic>
        <p:sp>
          <p:nvSpPr>
            <p:cNvPr id="133" name="圆角矩形 7"/>
            <p:cNvSpPr/>
            <p:nvPr>
              <p:custDataLst>
                <p:tags r:id="rId43"/>
              </p:custDataLst>
            </p:nvPr>
          </p:nvSpPr>
          <p:spPr>
            <a:xfrm>
              <a:off x="5608" y="9297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337310" y="788035"/>
            <a:ext cx="2540000" cy="4944110"/>
            <a:chOff x="1019" y="1715"/>
            <a:chExt cx="4000" cy="7786"/>
          </a:xfrm>
        </p:grpSpPr>
        <p:grpSp>
          <p:nvGrpSpPr>
            <p:cNvPr id="80" name="组合 79"/>
            <p:cNvGrpSpPr/>
            <p:nvPr/>
          </p:nvGrpSpPr>
          <p:grpSpPr>
            <a:xfrm>
              <a:off x="1019" y="1715"/>
              <a:ext cx="4000" cy="7786"/>
              <a:chOff x="1713865" y="1871980"/>
              <a:chExt cx="2242820" cy="4493260"/>
            </a:xfrm>
          </p:grpSpPr>
          <p:grpSp>
            <p:nvGrpSpPr>
              <p:cNvPr id="16" name="组合 15"/>
              <p:cNvGrpSpPr/>
              <p:nvPr>
                <p:custDataLst>
                  <p:tags r:id="rId44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17" name="组合 16"/>
                <p:cNvGrpSpPr/>
                <p:nvPr>
                  <p:custDataLst>
                    <p:tags r:id="rId45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21" name="组合 20"/>
                  <p:cNvGrpSpPr/>
                  <p:nvPr>
                    <p:custDataLst>
                      <p:tags r:id="rId46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22" name="组合 21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23" name="圆角矩形 7"/>
                        <p:cNvSpPr/>
                        <p:nvPr>
                          <p:custDataLst>
                            <p:tags r:id="rId47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4" name="圆角矩形 9"/>
                        <p:cNvSpPr/>
                        <p:nvPr>
                          <p:custDataLst>
                            <p:tags r:id="rId48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5" name="圆角矩形 10"/>
                        <p:cNvSpPr/>
                        <p:nvPr>
                          <p:custDataLst>
                            <p:tags r:id="rId49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6" name="圆角矩形 13"/>
                        <p:cNvSpPr/>
                        <p:nvPr>
                          <p:custDataLst>
                            <p:tags r:id="rId50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27" name="圆角矩形 14"/>
                      <p:cNvSpPr/>
                      <p:nvPr>
                        <p:custDataLst>
                          <p:tags r:id="rId51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8" name="圆角矩形 16"/>
                      <p:cNvSpPr/>
                      <p:nvPr>
                        <p:custDataLst>
                          <p:tags r:id="rId52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9" name="圆角矩形 18"/>
                      <p:cNvSpPr/>
                      <p:nvPr>
                        <p:custDataLst>
                          <p:tags r:id="rId53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30" name="圆角矩形 21"/>
                      <p:cNvSpPr/>
                      <p:nvPr>
                        <p:custDataLst>
                          <p:tags r:id="rId54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32" name="Freeform 5"/>
                      <p:cNvSpPr/>
                      <p:nvPr>
                        <p:custDataLst>
                          <p:tags r:id="rId55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33" name="文本框 32"/>
                      <p:cNvSpPr txBox="1"/>
                      <p:nvPr>
                        <p:custDataLst>
                          <p:tags r:id="rId56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35" name="文本框 34"/>
                    <p:cNvSpPr txBox="1"/>
                    <p:nvPr>
                      <p:custDataLst>
                        <p:tags r:id="rId57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93" name="圆角矩形 8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6" name="圆角矩形 46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83" name="圆角矩形 51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圆角矩形 52"/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圆角矩形 53"/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135" name="图片 134"/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1264" y="1908"/>
              <a:ext cx="3498" cy="7407"/>
            </a:xfrm>
            <a:prstGeom prst="rect">
              <a:avLst/>
            </a:prstGeom>
          </p:spPr>
        </p:pic>
        <p:sp>
          <p:nvSpPr>
            <p:cNvPr id="40" name="圆角矩形 7"/>
            <p:cNvSpPr/>
            <p:nvPr>
              <p:custDataLst>
                <p:tags r:id="rId64"/>
              </p:custDataLst>
            </p:nvPr>
          </p:nvSpPr>
          <p:spPr>
            <a:xfrm>
              <a:off x="1197" y="1862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58520" y="5553075"/>
            <a:ext cx="3393440" cy="1031240"/>
            <a:chOff x="4676" y="3090"/>
            <a:chExt cx="5344" cy="1624"/>
          </a:xfrm>
        </p:grpSpPr>
        <p:grpSp>
          <p:nvGrpSpPr>
            <p:cNvPr id="58" name="组合 57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健康数据可视化展示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4454525" y="480060"/>
            <a:ext cx="3393440" cy="1031240"/>
            <a:chOff x="4676" y="3090"/>
            <a:chExt cx="5344" cy="1624"/>
          </a:xfrm>
        </p:grpSpPr>
        <p:grpSp>
          <p:nvGrpSpPr>
            <p:cNvPr id="86" name="组合 85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运动记录逐条展示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8089265" y="5521960"/>
            <a:ext cx="3393440" cy="1031240"/>
            <a:chOff x="4676" y="3090"/>
            <a:chExt cx="5344" cy="1624"/>
          </a:xfrm>
        </p:grpSpPr>
        <p:grpSp>
          <p:nvGrpSpPr>
            <p:cNvPr id="96" name="组合 95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用户自主设置打卡目标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01" name="直接连接符 100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/>
          <p:cNvSpPr/>
          <p:nvPr/>
        </p:nvSpPr>
        <p:spPr>
          <a:xfrm rot="2700000">
            <a:off x="7542530" y="-2096770"/>
            <a:ext cx="2916555" cy="291655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圆角矩形 86"/>
          <p:cNvSpPr/>
          <p:nvPr/>
        </p:nvSpPr>
        <p:spPr>
          <a:xfrm rot="2700000">
            <a:off x="1417320" y="4753610"/>
            <a:ext cx="4904105" cy="490410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习惯养成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5" name="文本框 4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3471545" y="249555"/>
            <a:ext cx="2540000" cy="4944110"/>
            <a:chOff x="13832" y="722"/>
            <a:chExt cx="4000" cy="7786"/>
          </a:xfrm>
        </p:grpSpPr>
        <p:grpSp>
          <p:nvGrpSpPr>
            <p:cNvPr id="80" name="组合 79"/>
            <p:cNvGrpSpPr/>
            <p:nvPr/>
          </p:nvGrpSpPr>
          <p:grpSpPr>
            <a:xfrm>
              <a:off x="13832" y="722"/>
              <a:ext cx="4000" cy="7786"/>
              <a:chOff x="1713865" y="1871980"/>
              <a:chExt cx="2242820" cy="4493260"/>
            </a:xfrm>
          </p:grpSpPr>
          <p:grpSp>
            <p:nvGrpSpPr>
              <p:cNvPr id="86" name="组合 85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88" name="组合 87"/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90" name="组合 89"/>
                  <p:cNvGrpSpPr/>
                  <p:nvPr>
                    <p:custDataLst>
                      <p:tags r:id="rId4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99" name="组合 98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104" name="圆角矩形 7"/>
                        <p:cNvSpPr/>
                        <p:nvPr>
                          <p:custDataLst>
                            <p:tags r:id="rId5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5" name="圆角矩形 9"/>
                        <p:cNvSpPr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6" name="圆角矩形 10"/>
                        <p:cNvSpPr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7" name="圆角矩形 13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100" name="圆角矩形 14"/>
                      <p:cNvSpPr/>
                      <p:nvPr>
                        <p:custDataLst>
                          <p:tags r:id="rId9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01" name="圆角矩形 16"/>
                      <p:cNvSpPr/>
                      <p:nvPr>
                        <p:custDataLst>
                          <p:tags r:id="rId10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02" name="圆角矩形 18"/>
                      <p:cNvSpPr/>
                      <p:nvPr>
                        <p:custDataLst>
                          <p:tags r:id="rId11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03" name="圆角矩形 21"/>
                      <p:cNvSpPr/>
                      <p:nvPr>
                        <p:custDataLst>
                          <p:tags r:id="rId12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95" name="组合 94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97" name="Freeform 5"/>
                      <p:cNvSpPr/>
                      <p:nvPr>
                        <p:custDataLst>
                          <p:tags r:id="rId13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98" name="文本框 97"/>
                      <p:cNvSpPr txBox="1"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96" name="文本框 95"/>
                    <p:cNvSpPr txBox="1"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93" name="圆角矩形 8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9" name="圆角矩形 4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83" name="圆角矩形 51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圆角矩形 52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圆角矩形 5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8" name="图片 7" descr="微信图片_2024041514554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4135" y="899"/>
              <a:ext cx="3448" cy="7417"/>
            </a:xfrm>
            <a:prstGeom prst="rect">
              <a:avLst/>
            </a:prstGeom>
          </p:spPr>
        </p:pic>
        <p:sp>
          <p:nvSpPr>
            <p:cNvPr id="108" name="圆角矩形 7"/>
            <p:cNvSpPr/>
            <p:nvPr>
              <p:custDataLst>
                <p:tags r:id="rId22"/>
              </p:custDataLst>
            </p:nvPr>
          </p:nvSpPr>
          <p:spPr>
            <a:xfrm>
              <a:off x="14026" y="855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9630" y="1072515"/>
            <a:ext cx="2540000" cy="4944110"/>
            <a:chOff x="3144" y="96"/>
            <a:chExt cx="4000" cy="7786"/>
          </a:xfrm>
        </p:grpSpPr>
        <p:grpSp>
          <p:nvGrpSpPr>
            <p:cNvPr id="14" name="组合 13"/>
            <p:cNvGrpSpPr/>
            <p:nvPr/>
          </p:nvGrpSpPr>
          <p:grpSpPr>
            <a:xfrm>
              <a:off x="3144" y="96"/>
              <a:ext cx="4000" cy="7786"/>
              <a:chOff x="1713865" y="1871980"/>
              <a:chExt cx="2242820" cy="4493260"/>
            </a:xfrm>
          </p:grpSpPr>
          <p:grpSp>
            <p:nvGrpSpPr>
              <p:cNvPr id="15" name="组合 14"/>
              <p:cNvGrpSpPr/>
              <p:nvPr>
                <p:custDataLst>
                  <p:tags r:id="rId23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16" name="组合 15"/>
                <p:cNvGrpSpPr/>
                <p:nvPr>
                  <p:custDataLst>
                    <p:tags r:id="rId24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17" name="组合 16"/>
                  <p:cNvGrpSpPr/>
                  <p:nvPr>
                    <p:custDataLst>
                      <p:tags r:id="rId25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18" name="组合 17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19" name="组合 18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20" name="圆角矩形 7"/>
                        <p:cNvSpPr/>
                        <p:nvPr>
                          <p:custDataLst>
                            <p:tags r:id="rId26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scene3d>
                          <a:camera prst="orthographicFront"/>
                          <a:lightRig rig="threePt" dir="t"/>
                        </a:scene3d>
                        <a:sp3d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>
                          <a:flatTx/>
                        </a:bodyPr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1" name="圆角矩形 9"/>
                        <p:cNvSpPr/>
                        <p:nvPr>
                          <p:custDataLst>
                            <p:tags r:id="rId27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>
                          <a:flatTx/>
                        </a:bodyPr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2" name="圆角矩形 10"/>
                        <p:cNvSpPr/>
                        <p:nvPr>
                          <p:custDataLst>
                            <p:tags r:id="rId28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>
                          <a:flatTx/>
                        </a:bodyPr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23" name="圆角矩形 13"/>
                        <p:cNvSpPr/>
                        <p:nvPr>
                          <p:custDataLst>
                            <p:tags r:id="rId29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>
                          <a:flatTx/>
                        </a:bodyPr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24" name="圆角矩形 14"/>
                      <p:cNvSpPr/>
                      <p:nvPr>
                        <p:custDataLst>
                          <p:tags r:id="rId30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scene3d>
                        <a:camera prst="orthographicFront"/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flatTx/>
                      </a:bodyPr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5" name="圆角矩形 16"/>
                      <p:cNvSpPr/>
                      <p:nvPr>
                        <p:custDataLst>
                          <p:tags r:id="rId31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scene3d>
                        <a:camera prst="orthographicFront"/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flatTx/>
                      </a:bodyPr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6" name="圆角矩形 18"/>
                      <p:cNvSpPr/>
                      <p:nvPr>
                        <p:custDataLst>
                          <p:tags r:id="rId32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scene3d>
                        <a:camera prst="orthographicFront"/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flatTx/>
                      </a:bodyPr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27" name="圆角矩形 21"/>
                      <p:cNvSpPr/>
                      <p:nvPr>
                        <p:custDataLst>
                          <p:tags r:id="rId33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scene3d>
                        <a:camera prst="orthographicFront"/>
                        <a:lightRig rig="threePt" dir="t"/>
                      </a:scene3d>
                      <a:sp3d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flatTx/>
                      </a:bodyPr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28" name="组合 27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29" name="Freeform 5"/>
                      <p:cNvSpPr/>
                      <p:nvPr>
                        <p:custDataLst>
                          <p:tags r:id="rId34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  <a:scene3d>
                        <a:camera prst="orthographicFront"/>
                        <a:lightRig rig="threePt" dir="t"/>
                      </a:scene3d>
                      <a:sp3d/>
                    </p:spPr>
                    <p:txBody>
                      <a:bodyPr vert="horz" wrap="square" anchor="t">
                        <a:flatTx/>
                      </a:bodyPr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30" name="文本框 29"/>
                      <p:cNvSpPr txBox="1"/>
                      <p:nvPr>
                        <p:custDataLst>
                          <p:tags r:id="rId35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/>
                    </p:spPr>
                    <p:txBody>
                      <a:bodyPr wrap="square" rtlCol="0" anchor="t">
                        <a:spAutoFit/>
                        <a:flatTx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31" name="文本框 30"/>
                    <p:cNvSpPr txBox="1"/>
                    <p:nvPr>
                      <p:custDataLst>
                        <p:tags r:id="rId36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/>
                  </p:spPr>
                  <p:txBody>
                    <a:bodyPr wrap="square" rtlCol="0">
                      <a:spAutoFit/>
                      <a:flatTx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32" name="圆角矩形 8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  <a:scene3d>
                    <a:camera prst="orthographicFront"/>
                    <a:lightRig rig="threePt" dir="t"/>
                  </a:scene3d>
                  <a:sp3d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>
                    <a:flatTx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3" name="圆角矩形 46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35" name="圆角矩形 51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圆角矩形 52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圆角矩形 53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  <a:scene3d>
                  <a:camera prst="orthographicFront"/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38" name="图片 37" descr="C:/Users/CKY/Desktop/3.jpg3"/>
            <p:cNvPicPr>
              <a:picLocks noChangeAspect="1"/>
            </p:cNvPicPr>
            <p:nvPr/>
          </p:nvPicPr>
          <p:blipFill>
            <a:blip r:embed="rId42"/>
            <a:srcRect t="1196" b="1196"/>
            <a:stretch>
              <a:fillRect/>
            </a:stretch>
          </p:blipFill>
          <p:spPr>
            <a:xfrm>
              <a:off x="3421" y="299"/>
              <a:ext cx="3429" cy="7439"/>
            </a:xfrm>
            <a:prstGeom prst="rect">
              <a:avLst/>
            </a:prstGeom>
          </p:spPr>
        </p:pic>
        <p:sp>
          <p:nvSpPr>
            <p:cNvPr id="39" name="圆角矩形 7"/>
            <p:cNvSpPr/>
            <p:nvPr>
              <p:custDataLst>
                <p:tags r:id="rId43"/>
              </p:custDataLst>
            </p:nvPr>
          </p:nvSpPr>
          <p:spPr>
            <a:xfrm>
              <a:off x="3312" y="222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9156065" y="3575050"/>
            <a:ext cx="2917190" cy="207772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1230610" y="3790315"/>
            <a:ext cx="685165" cy="327025"/>
            <a:chOff x="3085" y="7413"/>
            <a:chExt cx="1195" cy="570"/>
          </a:xfrm>
        </p:grpSpPr>
        <p:sp>
          <p:nvSpPr>
            <p:cNvPr id="44" name="圆角矩形 43"/>
            <p:cNvSpPr/>
            <p:nvPr/>
          </p:nvSpPr>
          <p:spPr>
            <a:xfrm>
              <a:off x="3085" y="7457"/>
              <a:ext cx="1195" cy="481"/>
            </a:xfrm>
            <a:prstGeom prst="roundRect">
              <a:avLst>
                <a:gd name="adj" fmla="val 50000"/>
              </a:avLst>
            </a:prstGeom>
            <a:solidFill>
              <a:srgbClr val="D1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710" y="7413"/>
              <a:ext cx="570" cy="57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9502775" y="4247515"/>
            <a:ext cx="2325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设置定时提醒和每日锻炼目标，每天打卡帮助习惯养成</a:t>
            </a:r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6060440" y="1043940"/>
            <a:ext cx="2540000" cy="4944110"/>
            <a:chOff x="5446" y="9172"/>
            <a:chExt cx="4000" cy="7786"/>
          </a:xfrm>
        </p:grpSpPr>
        <p:grpSp>
          <p:nvGrpSpPr>
            <p:cNvPr id="77" name="组合 76"/>
            <p:cNvGrpSpPr/>
            <p:nvPr/>
          </p:nvGrpSpPr>
          <p:grpSpPr>
            <a:xfrm>
              <a:off x="5446" y="9172"/>
              <a:ext cx="4000" cy="7786"/>
              <a:chOff x="1713865" y="1871980"/>
              <a:chExt cx="2242820" cy="4493260"/>
            </a:xfrm>
          </p:grpSpPr>
          <p:grpSp>
            <p:nvGrpSpPr>
              <p:cNvPr id="78" name="组合 77"/>
              <p:cNvGrpSpPr/>
              <p:nvPr>
                <p:custDataLst>
                  <p:tags r:id="rId44"/>
                </p:custDataLst>
              </p:nvPr>
            </p:nvGrpSpPr>
            <p:grpSpPr>
              <a:xfrm>
                <a:off x="1713865" y="1871980"/>
                <a:ext cx="2242820" cy="4493260"/>
                <a:chOff x="2999" y="3164"/>
                <a:chExt cx="3532" cy="7076"/>
              </a:xfrm>
            </p:grpSpPr>
            <p:grpSp>
              <p:nvGrpSpPr>
                <p:cNvPr id="79" name="组合 78"/>
                <p:cNvGrpSpPr/>
                <p:nvPr>
                  <p:custDataLst>
                    <p:tags r:id="rId45"/>
                  </p:custDataLst>
                </p:nvPr>
              </p:nvGrpSpPr>
              <p:grpSpPr>
                <a:xfrm>
                  <a:off x="2999" y="3164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48" name="组合 47"/>
                  <p:cNvGrpSpPr/>
                  <p:nvPr>
                    <p:custDataLst>
                      <p:tags r:id="rId46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198" y="1894"/>
                    <a:chExt cx="3670" cy="7003"/>
                  </a:xfrm>
                </p:grpSpPr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198" y="1894"/>
                      <a:ext cx="3670" cy="7003"/>
                      <a:chOff x="3211" y="2863"/>
                      <a:chExt cx="4170" cy="7556"/>
                    </a:xfrm>
                    <a:effectLst>
                      <a:outerShdw blurRad="190500" sx="102000" sy="102000" algn="ctr" rotWithShape="0">
                        <a:srgbClr val="717DE1">
                          <a:alpha val="40000"/>
                        </a:srgbClr>
                      </a:outerShdw>
                    </a:effectLst>
                  </p:grpSpPr>
                  <p:grpSp>
                    <p:nvGrpSpPr>
                      <p:cNvPr id="113" name="组合 112"/>
                      <p:cNvGrpSpPr/>
                      <p:nvPr/>
                    </p:nvGrpSpPr>
                    <p:grpSpPr>
                      <a:xfrm>
                        <a:off x="3288" y="2863"/>
                        <a:ext cx="4010" cy="7556"/>
                        <a:chOff x="3915" y="2999"/>
                        <a:chExt cx="6283" cy="11841"/>
                      </a:xfrm>
                    </p:grpSpPr>
                    <p:sp>
                      <p:nvSpPr>
                        <p:cNvPr id="114" name="圆角矩形 7"/>
                        <p:cNvSpPr/>
                        <p:nvPr>
                          <p:custDataLst>
                            <p:tags r:id="rId47"/>
                          </p:custDataLst>
                        </p:nvPr>
                      </p:nvSpPr>
                      <p:spPr>
                        <a:xfrm>
                          <a:off x="3915" y="2999"/>
                          <a:ext cx="6283" cy="11841"/>
                        </a:xfrm>
                        <a:prstGeom prst="roundRect">
                          <a:avLst>
                            <a:gd name="adj" fmla="val 10301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5" name="圆角矩形 9"/>
                        <p:cNvSpPr/>
                        <p:nvPr>
                          <p:custDataLst>
                            <p:tags r:id="rId48"/>
                          </p:custDataLst>
                        </p:nvPr>
                      </p:nvSpPr>
                      <p:spPr>
                        <a:xfrm>
                          <a:off x="5548" y="2999"/>
                          <a:ext cx="3016" cy="688"/>
                        </a:xfrm>
                        <a:prstGeom prst="roundRect">
                          <a:avLst>
                            <a:gd name="adj" fmla="val 49714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6" name="圆角矩形 10"/>
                        <p:cNvSpPr/>
                        <p:nvPr>
                          <p:custDataLst>
                            <p:tags r:id="rId49"/>
                          </p:custDataLst>
                        </p:nvPr>
                      </p:nvSpPr>
                      <p:spPr>
                        <a:xfrm>
                          <a:off x="6567" y="3451"/>
                          <a:ext cx="888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17" name="圆角矩形 13"/>
                        <p:cNvSpPr/>
                        <p:nvPr>
                          <p:custDataLst>
                            <p:tags r:id="rId50"/>
                          </p:custDataLst>
                        </p:nvPr>
                      </p:nvSpPr>
                      <p:spPr>
                        <a:xfrm>
                          <a:off x="7663" y="3307"/>
                          <a:ext cx="130" cy="133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rgbClr val="E4E4E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118" name="圆角矩形 14"/>
                      <p:cNvSpPr/>
                      <p:nvPr>
                        <p:custDataLst>
                          <p:tags r:id="rId51"/>
                        </p:custDataLst>
                      </p:nvPr>
                    </p:nvSpPr>
                    <p:spPr>
                      <a:xfrm>
                        <a:off x="3211" y="3711"/>
                        <a:ext cx="184" cy="45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19" name="圆角矩形 16"/>
                      <p:cNvSpPr/>
                      <p:nvPr>
                        <p:custDataLst>
                          <p:tags r:id="rId52"/>
                        </p:custDataLst>
                      </p:nvPr>
                    </p:nvSpPr>
                    <p:spPr>
                      <a:xfrm>
                        <a:off x="3211" y="4399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0" name="圆角矩形 18"/>
                      <p:cNvSpPr/>
                      <p:nvPr>
                        <p:custDataLst>
                          <p:tags r:id="rId53"/>
                        </p:custDataLst>
                      </p:nvPr>
                    </p:nvSpPr>
                    <p:spPr>
                      <a:xfrm>
                        <a:off x="3211" y="5002"/>
                        <a:ext cx="184" cy="567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1" name="圆角矩形 21"/>
                      <p:cNvSpPr/>
                      <p:nvPr>
                        <p:custDataLst>
                          <p:tags r:id="rId54"/>
                        </p:custDataLst>
                      </p:nvPr>
                    </p:nvSpPr>
                    <p:spPr>
                      <a:xfrm>
                        <a:off x="7197" y="4165"/>
                        <a:ext cx="184" cy="1134"/>
                      </a:xfrm>
                      <a:prstGeom prst="roundRect">
                        <a:avLst>
                          <a:gd name="adj" fmla="val 2663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grpSp>
                  <p:nvGrpSpPr>
                    <p:cNvPr id="122" name="组合 121"/>
                    <p:cNvGrpSpPr/>
                    <p:nvPr/>
                  </p:nvGrpSpPr>
                  <p:grpSpPr>
                    <a:xfrm>
                      <a:off x="3435" y="4233"/>
                      <a:ext cx="1191" cy="1345"/>
                      <a:chOff x="13465" y="3115"/>
                      <a:chExt cx="1191" cy="1345"/>
                    </a:xfrm>
                  </p:grpSpPr>
                  <p:sp>
                    <p:nvSpPr>
                      <p:cNvPr id="123" name="Freeform 5"/>
                      <p:cNvSpPr/>
                      <p:nvPr>
                        <p:custDataLst>
                          <p:tags r:id="rId55"/>
                        </p:custDataLst>
                      </p:nvPr>
                    </p:nvSpPr>
                    <p:spPr>
                      <a:xfrm>
                        <a:off x="13465" y="3115"/>
                        <a:ext cx="1191" cy="1345"/>
                      </a:xfrm>
                      <a:custGeom>
                        <a:avLst/>
                        <a:gdLst>
                          <a:gd name="txL" fmla="*/ 0 w 976"/>
                          <a:gd name="txT" fmla="*/ 0 h 1101"/>
                          <a:gd name="txR" fmla="*/ 976 w 976"/>
                          <a:gd name="txB" fmla="*/ 1101 h 1101"/>
                        </a:gdLst>
                        <a:ahLst/>
                        <a:cxnLst>
                          <a:cxn ang="0">
                            <a:pos x="976" y="772"/>
                          </a:cxn>
                          <a:cxn ang="0">
                            <a:pos x="924" y="862"/>
                          </a:cxn>
                          <a:cxn ang="0">
                            <a:pos x="540" y="1084"/>
                          </a:cxn>
                          <a:cxn ang="0">
                            <a:pos x="436" y="1084"/>
                          </a:cxn>
                          <a:cxn ang="0">
                            <a:pos x="52" y="862"/>
                          </a:cxn>
                          <a:cxn ang="0">
                            <a:pos x="0" y="772"/>
                          </a:cxn>
                          <a:cxn ang="0">
                            <a:pos x="0" y="329"/>
                          </a:cxn>
                          <a:cxn ang="0">
                            <a:pos x="52" y="238"/>
                          </a:cxn>
                          <a:cxn ang="0">
                            <a:pos x="436" y="16"/>
                          </a:cxn>
                          <a:cxn ang="0">
                            <a:pos x="540" y="16"/>
                          </a:cxn>
                          <a:cxn ang="0">
                            <a:pos x="924" y="238"/>
                          </a:cxn>
                          <a:cxn ang="0">
                            <a:pos x="976" y="329"/>
                          </a:cxn>
                          <a:cxn ang="0">
                            <a:pos x="976" y="772"/>
                          </a:cxn>
                        </a:cxnLst>
                        <a:rect l="txL" t="txT" r="txR" b="txB"/>
                        <a:pathLst>
                          <a:path w="976" h="1101">
                            <a:moveTo>
                              <a:pt x="976" y="772"/>
                            </a:moveTo>
                            <a:cubicBezTo>
                              <a:pt x="976" y="805"/>
                              <a:pt x="953" y="846"/>
                              <a:pt x="924" y="862"/>
                            </a:cubicBezTo>
                            <a:cubicBezTo>
                              <a:pt x="540" y="1084"/>
                              <a:pt x="540" y="1084"/>
                              <a:pt x="540" y="1084"/>
                            </a:cubicBezTo>
                            <a:cubicBezTo>
                              <a:pt x="511" y="1101"/>
                              <a:pt x="465" y="1101"/>
                              <a:pt x="436" y="1084"/>
                            </a:cubicBezTo>
                            <a:cubicBezTo>
                              <a:pt x="52" y="862"/>
                              <a:pt x="52" y="862"/>
                              <a:pt x="52" y="862"/>
                            </a:cubicBezTo>
                            <a:cubicBezTo>
                              <a:pt x="23" y="846"/>
                              <a:pt x="0" y="805"/>
                              <a:pt x="0" y="772"/>
                            </a:cubicBezTo>
                            <a:cubicBezTo>
                              <a:pt x="0" y="329"/>
                              <a:pt x="0" y="329"/>
                              <a:pt x="0" y="329"/>
                            </a:cubicBezTo>
                            <a:cubicBezTo>
                              <a:pt x="0" y="295"/>
                              <a:pt x="23" y="255"/>
                              <a:pt x="52" y="238"/>
                            </a:cubicBezTo>
                            <a:cubicBezTo>
                              <a:pt x="436" y="16"/>
                              <a:pt x="436" y="16"/>
                              <a:pt x="436" y="16"/>
                            </a:cubicBezTo>
                            <a:cubicBezTo>
                              <a:pt x="465" y="0"/>
                              <a:pt x="511" y="0"/>
                              <a:pt x="540" y="16"/>
                            </a:cubicBezTo>
                            <a:cubicBezTo>
                              <a:pt x="924" y="238"/>
                              <a:pt x="924" y="238"/>
                              <a:pt x="924" y="238"/>
                            </a:cubicBezTo>
                            <a:cubicBezTo>
                              <a:pt x="953" y="255"/>
                              <a:pt x="976" y="295"/>
                              <a:pt x="976" y="329"/>
                            </a:cubicBezTo>
                            <a:lnTo>
                              <a:pt x="976" y="77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19000">
                            <a:srgbClr val="717DE1"/>
                          </a:gs>
                          <a:gs pos="100000">
                            <a:srgbClr val="ADA6FF"/>
                          </a:gs>
                        </a:gsLst>
                        <a:lin ang="2700000" scaled="0"/>
                      </a:gradFill>
                      <a:ln w="12700">
                        <a:noFill/>
                      </a:ln>
                      <a:effectLst/>
                    </p:spPr>
                    <p:txBody>
                      <a:bodyPr vert="horz" wrap="square" anchor="t"/>
                      <a:lstStyle/>
                      <a:p>
                        <a:endParaRPr>
                          <a:solidFill>
                            <a:srgbClr val="000000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  <p:sp>
                    <p:nvSpPr>
                      <p:cNvPr id="124" name="文本框 123"/>
                      <p:cNvSpPr txBox="1"/>
                      <p:nvPr>
                        <p:custDataLst>
                          <p:tags r:id="rId56"/>
                        </p:custDataLst>
                      </p:nvPr>
                    </p:nvSpPr>
                    <p:spPr>
                      <a:xfrm>
                        <a:off x="13692" y="3517"/>
                        <a:ext cx="735" cy="6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125" name="文本框 124"/>
                    <p:cNvSpPr txBox="1"/>
                    <p:nvPr>
                      <p:custDataLst>
                        <p:tags r:id="rId57"/>
                      </p:custDataLst>
                    </p:nvPr>
                  </p:nvSpPr>
                  <p:spPr>
                    <a:xfrm>
                      <a:off x="2900" y="5908"/>
                      <a:ext cx="2263" cy="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0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请输入公司名称</a:t>
                      </a:r>
                      <a:endParaRPr lang="zh-CN" altLang="en-US" sz="2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T</a:t>
                      </a:r>
                      <a:r>
                        <a:rPr lang="zh-CN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rPr>
                        <a:t>he company name</a:t>
                      </a:r>
                      <a:endParaRPr lang="zh-CN" altLang="en-US" sz="800" b="1" dirty="0">
                        <a:solidFill>
                          <a:srgbClr val="717DE1"/>
                        </a:solidFill>
                        <a:cs typeface="+mn-ea"/>
                        <a:sym typeface="+mn-lt"/>
                      </a:endParaRPr>
                    </a:p>
                  </p:txBody>
                </p:sp>
              </p:grpSp>
              <p:sp>
                <p:nvSpPr>
                  <p:cNvPr id="126" name="圆角矩形 8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3244" y="3343"/>
                    <a:ext cx="3089" cy="6699"/>
                  </a:xfrm>
                  <a:prstGeom prst="roundRect">
                    <a:avLst>
                      <a:gd name="adj" fmla="val 6852"/>
                    </a:avLst>
                  </a:prstGeom>
                  <a:ln w="111125">
                    <a:solidFill>
                      <a:schemeClr val="bg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27" name="圆角矩形 46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4997" y="3417"/>
                  <a:ext cx="120" cy="12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129" name="圆角矩形 51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圆角矩形 52"/>
                <p:cNvSpPr/>
                <p:nvPr>
                  <p:custDataLst>
                    <p:tags r:id="rId61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圆角矩形 53"/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5727" y="9343"/>
              <a:ext cx="3464" cy="7413"/>
            </a:xfrm>
            <a:prstGeom prst="rect">
              <a:avLst/>
            </a:prstGeom>
          </p:spPr>
        </p:pic>
        <p:sp>
          <p:nvSpPr>
            <p:cNvPr id="133" name="圆角矩形 7"/>
            <p:cNvSpPr/>
            <p:nvPr>
              <p:custDataLst>
                <p:tags r:id="rId64"/>
              </p:custDataLst>
            </p:nvPr>
          </p:nvSpPr>
          <p:spPr>
            <a:xfrm>
              <a:off x="5608" y="9297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6465570" y="-3763010"/>
            <a:ext cx="6630670" cy="663067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00188" y="1385888"/>
            <a:ext cx="9190355" cy="408622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5480" y="3045460"/>
            <a:ext cx="32404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产品技术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8103" y="2571750"/>
            <a:ext cx="1608004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717DE1"/>
                </a:solidFill>
                <a:cs typeface="+mn-ea"/>
                <a:sym typeface="+mn-lt"/>
              </a:rPr>
              <a:t>PART THREE</a:t>
            </a:r>
            <a:endParaRPr lang="en-US" altLang="zh-CN" sz="2000" b="1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3400" y="4372610"/>
            <a:ext cx="965200" cy="169545"/>
            <a:chOff x="8642" y="6886"/>
            <a:chExt cx="1788" cy="314"/>
          </a:xfrm>
        </p:grpSpPr>
        <p:sp>
          <p:nvSpPr>
            <p:cNvPr id="5" name="椭圆 4"/>
            <p:cNvSpPr/>
            <p:nvPr/>
          </p:nvSpPr>
          <p:spPr>
            <a:xfrm>
              <a:off x="8642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27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621" y="6886"/>
              <a:ext cx="314" cy="314"/>
            </a:xfrm>
            <a:prstGeom prst="ellipse">
              <a:avLst/>
            </a:prstGeom>
            <a:solidFill>
              <a:srgbClr val="ADA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116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95730" y="1203960"/>
            <a:ext cx="2330450" cy="4450080"/>
            <a:chOff x="3211" y="2865"/>
            <a:chExt cx="4170" cy="7562"/>
          </a:xfrm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3288" y="2865"/>
              <a:ext cx="4010" cy="7562"/>
              <a:chOff x="3915" y="2999"/>
              <a:chExt cx="6282" cy="11840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3915" y="2999"/>
                <a:ext cx="6283" cy="1184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192" y="3254"/>
                <a:ext cx="5728" cy="11331"/>
              </a:xfrm>
              <a:prstGeom prst="roundRect">
                <a:avLst>
                  <a:gd name="adj" fmla="val 9257"/>
                </a:avLst>
              </a:prstGeom>
              <a:gradFill>
                <a:gsLst>
                  <a:gs pos="19000">
                    <a:srgbClr val="717DE1"/>
                  </a:gs>
                  <a:gs pos="100000">
                    <a:srgbClr val="ADA6FF"/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5548" y="2999"/>
                <a:ext cx="3016" cy="688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6613" y="3307"/>
                <a:ext cx="888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7663" y="3307"/>
                <a:ext cx="130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3211" y="3711"/>
              <a:ext cx="184" cy="45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211" y="4399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211" y="5002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197" y="4165"/>
              <a:ext cx="184" cy="113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81225" y="2687955"/>
            <a:ext cx="756285" cy="854075"/>
            <a:chOff x="13465" y="3115"/>
            <a:chExt cx="1191" cy="1345"/>
          </a:xfrm>
        </p:grpSpPr>
        <p:sp>
          <p:nvSpPr>
            <p:cNvPr id="36" name="Freeform 5"/>
            <p:cNvSpPr/>
            <p:nvPr/>
          </p:nvSpPr>
          <p:spPr>
            <a:xfrm>
              <a:off x="13465" y="3115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ffectLst/>
          </p:spPr>
          <p:txBody>
            <a:bodyPr vert="horz" wrap="square" anchor="t"/>
            <a:lstStyle/>
            <a:p>
              <a:endParaRPr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697" y="3445"/>
              <a:ext cx="725" cy="71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LO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7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GO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841500" y="2687955"/>
            <a:ext cx="1437005" cy="1358900"/>
            <a:chOff x="2900" y="4233"/>
            <a:chExt cx="2263" cy="2140"/>
          </a:xfrm>
        </p:grpSpPr>
        <p:grpSp>
          <p:nvGrpSpPr>
            <p:cNvPr id="16" name="组合 15"/>
            <p:cNvGrpSpPr/>
            <p:nvPr/>
          </p:nvGrpSpPr>
          <p:grpSpPr>
            <a:xfrm>
              <a:off x="3435" y="4233"/>
              <a:ext cx="1190" cy="1344"/>
              <a:chOff x="3435" y="4233"/>
              <a:chExt cx="1190" cy="1344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3435" y="4233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72" y="4535"/>
                <a:ext cx="757" cy="739"/>
              </a:xfrm>
              <a:prstGeom prst="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2900" y="5793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动能追踪</a:t>
              </a:r>
              <a:endParaRPr lang="zh-CN" altLang="en-US" sz="1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Kinetic Monitor</a:t>
              </a:r>
              <a:endParaRPr lang="en-US" altLang="zh-CN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客户端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97585" y="1684020"/>
            <a:ext cx="2848610" cy="968375"/>
            <a:chOff x="1707" y="2820"/>
            <a:chExt cx="4486" cy="1525"/>
          </a:xfrm>
        </p:grpSpPr>
        <p:sp>
          <p:nvSpPr>
            <p:cNvPr id="51" name="椭圆 50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717DE1"/>
                  </a:solidFill>
                  <a:cs typeface="+mn-ea"/>
                  <a:sym typeface="+mn-lt"/>
                </a:rPr>
                <a:t>Camera2</a:t>
              </a:r>
              <a:endParaRPr lang="en-US" altLang="zh-CN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Camera2</a:t>
              </a: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调用相机拍摄锻炼视频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97585" y="2937510"/>
            <a:ext cx="2848610" cy="968375"/>
            <a:chOff x="1707" y="2820"/>
            <a:chExt cx="4486" cy="1525"/>
          </a:xfrm>
        </p:grpSpPr>
        <p:sp>
          <p:nvSpPr>
            <p:cNvPr id="56" name="椭圆 55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717DE1"/>
                  </a:solidFill>
                  <a:cs typeface="+mn-ea"/>
                  <a:sym typeface="+mn-lt"/>
                </a:rPr>
                <a:t>eCharts</a:t>
              </a:r>
              <a:endParaRPr lang="zh-CN" altLang="en-US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eCharts</a:t>
              </a: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对锻炼数据进行可视化展示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97585" y="4185920"/>
            <a:ext cx="2848610" cy="968375"/>
            <a:chOff x="1707" y="2820"/>
            <a:chExt cx="4486" cy="1525"/>
          </a:xfrm>
        </p:grpSpPr>
        <p:sp>
          <p:nvSpPr>
            <p:cNvPr id="59" name="椭圆 58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dirty="0">
                  <a:cs typeface="+mn-ea"/>
                  <a:sym typeface="+mn-lt"/>
                </a:rPr>
                <a:t>03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717DE1"/>
                  </a:solidFill>
                  <a:cs typeface="+mn-ea"/>
                  <a:sym typeface="+mn-lt"/>
                </a:rPr>
                <a:t>Socket</a:t>
              </a:r>
              <a:endParaRPr lang="zh-CN" altLang="en-US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Socket</a:t>
              </a: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通信将视频传输给服务器进行分析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flipH="1">
            <a:off x="8350885" y="1684020"/>
            <a:ext cx="2848610" cy="968375"/>
            <a:chOff x="1707" y="2820"/>
            <a:chExt cx="4486" cy="1525"/>
          </a:xfrm>
        </p:grpSpPr>
        <p:sp>
          <p:nvSpPr>
            <p:cNvPr id="62" name="椭圆 61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cs typeface="+mn-ea"/>
                  <a:sym typeface="+mn-lt"/>
                </a:rPr>
                <a:t>04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717DE1"/>
                  </a:solidFill>
                  <a:cs typeface="+mn-ea"/>
                  <a:sym typeface="+mn-lt"/>
                </a:rPr>
                <a:t>SQLite</a:t>
              </a:r>
              <a:endParaRPr lang="en-US" altLang="zh-CN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在客户端使用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SQLite</a:t>
              </a: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存储锻炼数据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flipH="1">
            <a:off x="8350885" y="2937510"/>
            <a:ext cx="2848610" cy="968375"/>
            <a:chOff x="1707" y="2820"/>
            <a:chExt cx="4486" cy="1525"/>
          </a:xfrm>
        </p:grpSpPr>
        <p:sp>
          <p:nvSpPr>
            <p:cNvPr id="65" name="椭圆 64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cs typeface="+mn-ea"/>
                  <a:sym typeface="+mn-lt"/>
                </a:rPr>
                <a:t>05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717DE1"/>
                  </a:solidFill>
                  <a:cs typeface="+mn-ea"/>
                  <a:sym typeface="+mn-lt"/>
                </a:rPr>
                <a:t>后台服务</a:t>
              </a:r>
              <a:endParaRPr lang="zh-CN" altLang="en-US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使用后台服务设置定时锻炼提醒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flipH="1">
            <a:off x="8350885" y="4185920"/>
            <a:ext cx="2848610" cy="968375"/>
            <a:chOff x="1707" y="2820"/>
            <a:chExt cx="4486" cy="1525"/>
          </a:xfrm>
        </p:grpSpPr>
        <p:sp>
          <p:nvSpPr>
            <p:cNvPr id="68" name="椭圆 67"/>
            <p:cNvSpPr/>
            <p:nvPr/>
          </p:nvSpPr>
          <p:spPr>
            <a:xfrm>
              <a:off x="1707" y="3040"/>
              <a:ext cx="1080" cy="108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dirty="0">
                  <a:cs typeface="+mn-ea"/>
                  <a:sym typeface="+mn-lt"/>
                </a:rPr>
                <a:t>06</a:t>
              </a:r>
              <a:endParaRPr lang="en-US" altLang="zh-CN" dirty="0"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948" y="2820"/>
              <a:ext cx="3245" cy="15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717DE1"/>
                  </a:solidFill>
                  <a:cs typeface="+mn-ea"/>
                  <a:sym typeface="+mn-lt"/>
                </a:rPr>
                <a:t>JavaScript</a:t>
              </a:r>
              <a:endParaRPr lang="en-US" altLang="zh-CN" sz="14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200" dirty="0">
                  <a:solidFill>
                    <a:schemeClr val="tx1"/>
                  </a:solidFill>
                  <a:cs typeface="+mn-ea"/>
                  <a:sym typeface="+mn-lt"/>
                </a:rPr>
                <a:t>JavaScript</a:t>
              </a: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制作软件加载界面的动态炫酷地球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30775" y="1301115"/>
            <a:ext cx="2330450" cy="4450080"/>
            <a:chOff x="2198" y="1896"/>
            <a:chExt cx="3670" cy="7008"/>
          </a:xfrm>
        </p:grpSpPr>
        <p:grpSp>
          <p:nvGrpSpPr>
            <p:cNvPr id="6" name="组合 5"/>
            <p:cNvGrpSpPr/>
            <p:nvPr/>
          </p:nvGrpSpPr>
          <p:grpSpPr>
            <a:xfrm>
              <a:off x="2198" y="1896"/>
              <a:ext cx="3670" cy="7008"/>
              <a:chOff x="3211" y="2865"/>
              <a:chExt cx="4170" cy="7562"/>
            </a:xfrm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grpSpPr>
          <p:grpSp>
            <p:nvGrpSpPr>
              <p:cNvPr id="8" name="组合 7"/>
              <p:cNvGrpSpPr/>
              <p:nvPr/>
            </p:nvGrpSpPr>
            <p:grpSpPr>
              <a:xfrm>
                <a:off x="3288" y="2865"/>
                <a:ext cx="4010" cy="7562"/>
                <a:chOff x="3915" y="2999"/>
                <a:chExt cx="6282" cy="11840"/>
              </a:xfrm>
            </p:grpSpPr>
            <p:sp>
              <p:nvSpPr>
                <p:cNvPr id="9" name="圆角矩形 8"/>
                <p:cNvSpPr/>
                <p:nvPr/>
              </p:nvSpPr>
              <p:spPr>
                <a:xfrm>
                  <a:off x="3915" y="2999"/>
                  <a:ext cx="6283" cy="11841"/>
                </a:xfrm>
                <a:prstGeom prst="roundRect">
                  <a:avLst>
                    <a:gd name="adj" fmla="val 1030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圆角矩形 9"/>
                <p:cNvSpPr/>
                <p:nvPr/>
              </p:nvSpPr>
              <p:spPr>
                <a:xfrm>
                  <a:off x="4192" y="3254"/>
                  <a:ext cx="5728" cy="11331"/>
                </a:xfrm>
                <a:prstGeom prst="roundRect">
                  <a:avLst>
                    <a:gd name="adj" fmla="val 9257"/>
                  </a:avLst>
                </a:prstGeom>
                <a:gradFill>
                  <a:gsLst>
                    <a:gs pos="19000">
                      <a:srgbClr val="717DE1"/>
                    </a:gs>
                    <a:gs pos="100000">
                      <a:srgbClr val="ADA6FF"/>
                    </a:gs>
                  </a:gsLst>
                  <a:lin ang="189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>
                  <a:off x="5548" y="2999"/>
                  <a:ext cx="3016" cy="688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圆角矩形 11"/>
                <p:cNvSpPr/>
                <p:nvPr/>
              </p:nvSpPr>
              <p:spPr>
                <a:xfrm>
                  <a:off x="6613" y="3307"/>
                  <a:ext cx="888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7663" y="3307"/>
                  <a:ext cx="130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4" name="圆角矩形 13"/>
              <p:cNvSpPr/>
              <p:nvPr/>
            </p:nvSpPr>
            <p:spPr>
              <a:xfrm>
                <a:off x="3211" y="3711"/>
                <a:ext cx="184" cy="45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3211" y="4399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3211" y="5002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7197" y="4165"/>
                <a:ext cx="184" cy="113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5"/>
            <p:cNvSpPr/>
            <p:nvPr/>
          </p:nvSpPr>
          <p:spPr>
            <a:xfrm>
              <a:off x="3435" y="4233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ffectLst/>
          </p:spPr>
          <p:txBody>
            <a:bodyPr vert="horz" wrap="square" anchor="t"/>
            <a:lstStyle/>
            <a:p>
              <a:endParaRPr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900" y="5908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请输入公司名称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r>
                <a:rPr 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he company name</a:t>
              </a:r>
              <a:endParaRPr lang="zh-CN" altLang="en-US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285" y="2964180"/>
            <a:ext cx="507365" cy="49657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4177030" y="3380105"/>
            <a:ext cx="3838575" cy="1508125"/>
          </a:xfrm>
          <a:prstGeom prst="roundRect">
            <a:avLst>
              <a:gd name="adj" fmla="val 16666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314825" y="3460750"/>
            <a:ext cx="3831590" cy="1397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4000" dirty="0">
                <a:solidFill>
                  <a:srgbClr val="717DE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安卓原生开发</a:t>
            </a:r>
            <a:r>
              <a:rPr lang="en-US" altLang="zh-CN" sz="4000" dirty="0">
                <a:solidFill>
                  <a:srgbClr val="717DE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        </a:t>
            </a:r>
            <a:r>
              <a:rPr lang="en-US" altLang="zh-CN" sz="40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12345</a:t>
            </a:r>
            <a:r>
              <a:rPr lang="zh-CN" altLang="en-US" sz="4000" dirty="0">
                <a:solidFill>
                  <a:srgbClr val="717DE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朴实无华</a:t>
            </a:r>
            <a:endParaRPr lang="zh-CN" altLang="en-US" sz="4000" dirty="0">
              <a:solidFill>
                <a:srgbClr val="717DE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 rot="2700000">
            <a:off x="8054340" y="-1762125"/>
            <a:ext cx="4965065" cy="464693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客户端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" name="圆角矩形 86"/>
          <p:cNvSpPr/>
          <p:nvPr/>
        </p:nvSpPr>
        <p:spPr>
          <a:xfrm rot="2700000">
            <a:off x="-1774190" y="3477260"/>
            <a:ext cx="4621530" cy="4621530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200150" y="968375"/>
            <a:ext cx="2829560" cy="5429250"/>
            <a:chOff x="752" y="1650"/>
            <a:chExt cx="4456" cy="8550"/>
          </a:xfrm>
        </p:grpSpPr>
        <p:sp>
          <p:nvSpPr>
            <p:cNvPr id="88" name="圆角矩形 87"/>
            <p:cNvSpPr/>
            <p:nvPr>
              <p:custDataLst>
                <p:tags r:id="rId2"/>
              </p:custDataLst>
            </p:nvPr>
          </p:nvSpPr>
          <p:spPr>
            <a:xfrm>
              <a:off x="752" y="1650"/>
              <a:ext cx="4456" cy="8550"/>
            </a:xfrm>
            <a:prstGeom prst="roundRect">
              <a:avLst>
                <a:gd name="adj" fmla="val 1666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5" y="1951"/>
              <a:ext cx="3558" cy="791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90" name="圆角矩形 89"/>
            <p:cNvSpPr/>
            <p:nvPr>
              <p:custDataLst>
                <p:tags r:id="rId4"/>
              </p:custDataLst>
            </p:nvPr>
          </p:nvSpPr>
          <p:spPr>
            <a:xfrm>
              <a:off x="1353" y="1773"/>
              <a:ext cx="3360" cy="615"/>
            </a:xfrm>
            <a:prstGeom prst="roundRect">
              <a:avLst>
                <a:gd name="adj" fmla="val 50000"/>
              </a:avLst>
            </a:prstGeom>
            <a:solidFill>
              <a:srgbClr val="717DE1"/>
            </a:solidFill>
            <a:ln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上下导航栏协同滑动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72025" y="890270"/>
            <a:ext cx="2829560" cy="5429250"/>
            <a:chOff x="5706" y="1650"/>
            <a:chExt cx="4456" cy="8550"/>
          </a:xfrm>
        </p:grpSpPr>
        <p:sp>
          <p:nvSpPr>
            <p:cNvPr id="4" name="圆角矩形 3"/>
            <p:cNvSpPr/>
            <p:nvPr>
              <p:custDataLst>
                <p:tags r:id="rId5"/>
              </p:custDataLst>
            </p:nvPr>
          </p:nvSpPr>
          <p:spPr>
            <a:xfrm>
              <a:off x="5706" y="1650"/>
              <a:ext cx="4456" cy="8550"/>
            </a:xfrm>
            <a:prstGeom prst="roundRect">
              <a:avLst>
                <a:gd name="adj" fmla="val 1666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0" y="1896"/>
              <a:ext cx="3598" cy="7999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>
              <p:custDataLst>
                <p:tags r:id="rId7"/>
              </p:custDataLst>
            </p:nvPr>
          </p:nvSpPr>
          <p:spPr>
            <a:xfrm>
              <a:off x="6291" y="1773"/>
              <a:ext cx="3360" cy="615"/>
            </a:xfrm>
            <a:prstGeom prst="roundRect">
              <a:avLst>
                <a:gd name="adj" fmla="val 50000"/>
              </a:avLst>
            </a:prstGeom>
            <a:solidFill>
              <a:srgbClr val="717DE1"/>
            </a:solidFill>
            <a:ln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Activity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Fragment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并用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90890" y="890270"/>
            <a:ext cx="2829560" cy="5429250"/>
            <a:chOff x="10840" y="1650"/>
            <a:chExt cx="4456" cy="8550"/>
          </a:xfrm>
        </p:grpSpPr>
        <p:sp>
          <p:nvSpPr>
            <p:cNvPr id="8" name="圆角矩形 7"/>
            <p:cNvSpPr/>
            <p:nvPr>
              <p:custDataLst>
                <p:tags r:id="rId8"/>
              </p:custDataLst>
            </p:nvPr>
          </p:nvSpPr>
          <p:spPr>
            <a:xfrm>
              <a:off x="10840" y="1650"/>
              <a:ext cx="4456" cy="8550"/>
            </a:xfrm>
            <a:prstGeom prst="roundRect">
              <a:avLst>
                <a:gd name="adj" fmla="val 1666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13" y="1951"/>
              <a:ext cx="3579" cy="7911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>
              <p:custDataLst>
                <p:tags r:id="rId10"/>
              </p:custDataLst>
            </p:nvPr>
          </p:nvSpPr>
          <p:spPr>
            <a:xfrm>
              <a:off x="11425" y="1773"/>
              <a:ext cx="3360" cy="615"/>
            </a:xfrm>
            <a:prstGeom prst="roundRect">
              <a:avLst>
                <a:gd name="adj" fmla="val 50000"/>
              </a:avLst>
            </a:prstGeom>
            <a:solidFill>
              <a:srgbClr val="717DE1"/>
            </a:solidFill>
            <a:ln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C/S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架构轻量级客户端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圆角矩形 106"/>
          <p:cNvSpPr/>
          <p:nvPr/>
        </p:nvSpPr>
        <p:spPr>
          <a:xfrm rot="2700000">
            <a:off x="9136380" y="3209925"/>
            <a:ext cx="5315585" cy="56210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服务器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34340" y="2482850"/>
            <a:ext cx="6278245" cy="3462655"/>
            <a:chOff x="2266" y="1896"/>
            <a:chExt cx="3530" cy="70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2266" y="1896"/>
              <a:ext cx="3530" cy="7009"/>
              <a:chOff x="3915" y="2999"/>
              <a:chExt cx="6283" cy="11841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3915" y="2999"/>
                <a:ext cx="6283" cy="1184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5548" y="2999"/>
                <a:ext cx="3016" cy="688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6613" y="3307"/>
                <a:ext cx="888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7663" y="3307"/>
                <a:ext cx="130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435" y="4233"/>
              <a:ext cx="1191" cy="1345"/>
              <a:chOff x="13465" y="3115"/>
              <a:chExt cx="1191" cy="1345"/>
            </a:xfrm>
          </p:grpSpPr>
          <p:sp>
            <p:nvSpPr>
              <p:cNvPr id="19" name="Freeform 5"/>
              <p:cNvSpPr/>
              <p:nvPr/>
            </p:nvSpPr>
            <p:spPr>
              <a:xfrm>
                <a:off x="13465" y="3115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3697" y="3445"/>
                <a:ext cx="725" cy="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LO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GO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2900" y="5908"/>
              <a:ext cx="2263" cy="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请输入公司名称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r>
                <a:rPr 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he company name</a:t>
              </a:r>
              <a:endParaRPr lang="zh-CN" altLang="en-US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933055" y="819150"/>
            <a:ext cx="3393440" cy="1031240"/>
            <a:chOff x="4676" y="3090"/>
            <a:chExt cx="5344" cy="1624"/>
          </a:xfrm>
        </p:grpSpPr>
        <p:grpSp>
          <p:nvGrpSpPr>
            <p:cNvPr id="58" name="组合 57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KNN算法对姿态分类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673985"/>
            <a:ext cx="5823585" cy="3126105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7927340" y="2225040"/>
            <a:ext cx="3393440" cy="1031240"/>
            <a:chOff x="4676" y="3090"/>
            <a:chExt cx="5344" cy="1624"/>
          </a:xfrm>
        </p:grpSpPr>
        <p:grpSp>
          <p:nvGrpSpPr>
            <p:cNvPr id="86" name="组合 85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2066" y="3083"/>
                <a:ext cx="4076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b="1" dirty="0" err="1">
                    <a:solidFill>
                      <a:schemeClr val="tx1"/>
                    </a:solidFill>
                    <a:cs typeface="+mn-ea"/>
                    <a:sym typeface="+mn-lt"/>
                  </a:rPr>
                  <a:t>mediapipe</a:t>
                </a:r>
                <a:r>
                  <a:rPr lang="zh-CN" altLang="en-US" sz="1600" b="1" dirty="0">
                    <a:cs typeface="+mn-ea"/>
                    <a:sym typeface="+mn-lt"/>
                  </a:rPr>
                  <a:t>和</a:t>
                </a:r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cv</a:t>
                </a: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处理视频帧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7933055" y="3630295"/>
            <a:ext cx="3393440" cy="1031240"/>
            <a:chOff x="4676" y="3090"/>
            <a:chExt cx="5344" cy="1624"/>
          </a:xfrm>
        </p:grpSpPr>
        <p:grpSp>
          <p:nvGrpSpPr>
            <p:cNvPr id="96" name="组合 95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Socket</a:t>
                </a: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实现与客户端通信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01" name="直接连接符 100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图片 102"/>
          <p:cNvPicPr>
            <a:picLocks noChangeAspect="1"/>
          </p:cNvPicPr>
          <p:nvPr/>
        </p:nvPicPr>
        <p:blipFill>
          <a:blip r:embed="rId2"/>
          <a:srcRect t="1897" r="3226" b="2338"/>
          <a:stretch>
            <a:fillRect/>
          </a:stretch>
        </p:blipFill>
        <p:spPr>
          <a:xfrm>
            <a:off x="3130550" y="646430"/>
            <a:ext cx="2580640" cy="1153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20" y="2987675"/>
            <a:ext cx="1490345" cy="2531745"/>
          </a:xfrm>
          <a:prstGeom prst="rect">
            <a:avLst/>
          </a:prstGeom>
        </p:spPr>
      </p:pic>
      <p:cxnSp>
        <p:nvCxnSpPr>
          <p:cNvPr id="105" name="直接连接符 104"/>
          <p:cNvCxnSpPr/>
          <p:nvPr/>
        </p:nvCxnSpPr>
        <p:spPr>
          <a:xfrm>
            <a:off x="3137535" y="1802765"/>
            <a:ext cx="1450975" cy="156400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5215890" y="1802765"/>
            <a:ext cx="504190" cy="15227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08" name="组合 107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109" name="文本框 108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11" name="图片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933055" y="4985385"/>
            <a:ext cx="3393440" cy="1031240"/>
            <a:chOff x="4676" y="3090"/>
            <a:chExt cx="5344" cy="1624"/>
          </a:xfrm>
        </p:grpSpPr>
        <p:grpSp>
          <p:nvGrpSpPr>
            <p:cNvPr id="4" name="组合 3"/>
            <p:cNvGrpSpPr/>
            <p:nvPr/>
          </p:nvGrpSpPr>
          <p:grpSpPr>
            <a:xfrm>
              <a:off x="4676" y="3090"/>
              <a:ext cx="5344" cy="1624"/>
              <a:chOff x="798" y="2641"/>
              <a:chExt cx="5344" cy="1624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798" y="2641"/>
                <a:ext cx="5344" cy="162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717DE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066" y="3083"/>
                <a:ext cx="3867" cy="84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MySQL</a:t>
                </a:r>
                <a:r>
                  <a:rPr lang="zh-CN" altLang="en-US" sz="1600" b="1" dirty="0">
                    <a:cs typeface="+mn-ea"/>
                    <a:sym typeface="+mn-lt"/>
                  </a:rPr>
                  <a:t>储存</a:t>
                </a:r>
                <a:r>
                  <a:rPr lang="zh-CN" altLang="en-US" sz="16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数据和视频</a:t>
                </a:r>
                <a:endParaRPr lang="zh-CN" altLang="en-US" sz="1600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165" y="3676"/>
              <a:ext cx="666" cy="451"/>
              <a:chOff x="11769" y="6207"/>
              <a:chExt cx="828" cy="559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769" y="6207"/>
                <a:ext cx="559" cy="559"/>
              </a:xfrm>
              <a:prstGeom prst="ellipse">
                <a:avLst/>
              </a:prstGeom>
              <a:noFill/>
              <a:ln w="19050">
                <a:solidFill>
                  <a:srgbClr val="717D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12309" y="6600"/>
                <a:ext cx="288" cy="166"/>
              </a:xfrm>
              <a:prstGeom prst="line">
                <a:avLst/>
              </a:prstGeom>
              <a:ln w="1905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2466" y="6691"/>
                <a:ext cx="131" cy="75"/>
              </a:xfrm>
              <a:prstGeom prst="line">
                <a:avLst/>
              </a:prstGeom>
              <a:ln w="50800">
                <a:solidFill>
                  <a:srgbClr val="717D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6465570" y="-3763010"/>
            <a:ext cx="6630670" cy="663067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00188" y="1385888"/>
            <a:ext cx="9190355" cy="408622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5480" y="3045460"/>
            <a:ext cx="32404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应用展示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5413" y="2571750"/>
            <a:ext cx="1492075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717DE1"/>
                </a:solidFill>
                <a:cs typeface="+mn-ea"/>
                <a:sym typeface="+mn-lt"/>
              </a:rPr>
              <a:t>PART FOUR</a:t>
            </a:r>
            <a:endParaRPr lang="en-US" altLang="zh-CN" sz="2000" b="1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3400" y="4372610"/>
            <a:ext cx="965200" cy="169545"/>
            <a:chOff x="8642" y="6886"/>
            <a:chExt cx="1788" cy="314"/>
          </a:xfrm>
        </p:grpSpPr>
        <p:sp>
          <p:nvSpPr>
            <p:cNvPr id="5" name="椭圆 4"/>
            <p:cNvSpPr/>
            <p:nvPr/>
          </p:nvSpPr>
          <p:spPr>
            <a:xfrm>
              <a:off x="8642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27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621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116" y="6886"/>
              <a:ext cx="314" cy="314"/>
            </a:xfrm>
            <a:prstGeom prst="ellipse">
              <a:avLst/>
            </a:prstGeom>
            <a:solidFill>
              <a:srgbClr val="ADA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95730" y="1203960"/>
            <a:ext cx="2330450" cy="4450080"/>
            <a:chOff x="3211" y="2865"/>
            <a:chExt cx="4170" cy="7562"/>
          </a:xfrm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3288" y="2865"/>
              <a:ext cx="4010" cy="7562"/>
              <a:chOff x="3915" y="2999"/>
              <a:chExt cx="6282" cy="11840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3915" y="2999"/>
                <a:ext cx="6283" cy="1184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192" y="3254"/>
                <a:ext cx="5728" cy="11331"/>
              </a:xfrm>
              <a:prstGeom prst="roundRect">
                <a:avLst>
                  <a:gd name="adj" fmla="val 9257"/>
                </a:avLst>
              </a:prstGeom>
              <a:gradFill>
                <a:gsLst>
                  <a:gs pos="19000">
                    <a:srgbClr val="717DE1"/>
                  </a:gs>
                  <a:gs pos="100000">
                    <a:srgbClr val="ADA6FF"/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5548" y="2999"/>
                <a:ext cx="3016" cy="688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6613" y="3307"/>
                <a:ext cx="888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7663" y="3307"/>
                <a:ext cx="130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3211" y="3711"/>
              <a:ext cx="184" cy="45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211" y="4399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211" y="5002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197" y="4165"/>
              <a:ext cx="184" cy="113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81225" y="2687955"/>
            <a:ext cx="756285" cy="854075"/>
            <a:chOff x="13465" y="3115"/>
            <a:chExt cx="1191" cy="1345"/>
          </a:xfrm>
        </p:grpSpPr>
        <p:sp>
          <p:nvSpPr>
            <p:cNvPr id="36" name="Freeform 5"/>
            <p:cNvSpPr/>
            <p:nvPr/>
          </p:nvSpPr>
          <p:spPr>
            <a:xfrm>
              <a:off x="13465" y="3115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ffectLst/>
          </p:spPr>
          <p:txBody>
            <a:bodyPr vert="horz" wrap="square" anchor="t"/>
            <a:lstStyle/>
            <a:p>
              <a:endParaRPr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697" y="3445"/>
              <a:ext cx="725" cy="71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LO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7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GO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841500" y="2687955"/>
            <a:ext cx="1437005" cy="1381125"/>
            <a:chOff x="2900" y="4233"/>
            <a:chExt cx="2263" cy="2175"/>
          </a:xfrm>
        </p:grpSpPr>
        <p:grpSp>
          <p:nvGrpSpPr>
            <p:cNvPr id="16" name="组合 15"/>
            <p:cNvGrpSpPr/>
            <p:nvPr/>
          </p:nvGrpSpPr>
          <p:grpSpPr>
            <a:xfrm>
              <a:off x="3435" y="4233"/>
              <a:ext cx="1190" cy="1344"/>
              <a:chOff x="3435" y="4233"/>
              <a:chExt cx="1190" cy="1344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3435" y="4233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72" y="4535"/>
                <a:ext cx="757" cy="739"/>
              </a:xfrm>
              <a:prstGeom prst="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2900" y="5828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动能追踪</a:t>
              </a:r>
              <a:endParaRPr lang="zh-CN" altLang="en-US" sz="1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Kinetic Monitor</a:t>
              </a:r>
              <a:endParaRPr lang="en-US" altLang="zh-CN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/>
          <p:cNvSpPr/>
          <p:nvPr/>
        </p:nvSpPr>
        <p:spPr>
          <a:xfrm rot="2700000">
            <a:off x="7542530" y="-2096770"/>
            <a:ext cx="2916555" cy="291655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圆角矩形 86"/>
          <p:cNvSpPr/>
          <p:nvPr/>
        </p:nvSpPr>
        <p:spPr>
          <a:xfrm rot="2700000">
            <a:off x="1417320" y="4753610"/>
            <a:ext cx="4904105" cy="490410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应用展示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5" name="文本框 4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15435" y="2574290"/>
            <a:ext cx="3470275" cy="433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>
                <a:hlinkClick r:id="rId2" action="ppaction://hlinkfile"/>
              </a:rPr>
              <a:t>Kinetic Monitor 动能追踪</a:t>
            </a:r>
            <a:endParaRPr lang="zh-CN" altLang="en-US" sz="2400">
              <a:hlinkClick r:id="rId2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-4655820" y="-2479675"/>
            <a:ext cx="7818120" cy="78181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 rot="2700000">
            <a:off x="5735955" y="-701675"/>
            <a:ext cx="8262620" cy="826262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32805" y="2875598"/>
            <a:ext cx="32378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谢谢观看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Thanks for watching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>
            <p:custDataLst>
              <p:tags r:id="rId1"/>
            </p:custDataLst>
          </p:nvPr>
        </p:nvGrpSpPr>
        <p:grpSpPr>
          <a:xfrm>
            <a:off x="1109345" y="966470"/>
            <a:ext cx="2330450" cy="4450080"/>
            <a:chOff x="2198" y="1896"/>
            <a:chExt cx="3670" cy="7008"/>
          </a:xfrm>
        </p:grpSpPr>
        <p:grpSp>
          <p:nvGrpSpPr>
            <p:cNvPr id="51" name="组合 50"/>
            <p:cNvGrpSpPr/>
            <p:nvPr/>
          </p:nvGrpSpPr>
          <p:grpSpPr>
            <a:xfrm>
              <a:off x="2198" y="1896"/>
              <a:ext cx="3670" cy="7008"/>
              <a:chOff x="3211" y="2865"/>
              <a:chExt cx="4170" cy="7562"/>
            </a:xfrm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grpSpPr>
          <p:grpSp>
            <p:nvGrpSpPr>
              <p:cNvPr id="52" name="组合 51"/>
              <p:cNvGrpSpPr/>
              <p:nvPr/>
            </p:nvGrpSpPr>
            <p:grpSpPr>
              <a:xfrm>
                <a:off x="3288" y="2865"/>
                <a:ext cx="4010" cy="7562"/>
                <a:chOff x="3915" y="2999"/>
                <a:chExt cx="6282" cy="11840"/>
              </a:xfrm>
            </p:grpSpPr>
            <p:sp>
              <p:nvSpPr>
                <p:cNvPr id="53" name="圆角矩形 52"/>
                <p:cNvSpPr/>
                <p:nvPr/>
              </p:nvSpPr>
              <p:spPr>
                <a:xfrm>
                  <a:off x="3915" y="2999"/>
                  <a:ext cx="6283" cy="11841"/>
                </a:xfrm>
                <a:prstGeom prst="roundRect">
                  <a:avLst>
                    <a:gd name="adj" fmla="val 1030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圆角矩形 53"/>
                <p:cNvSpPr/>
                <p:nvPr/>
              </p:nvSpPr>
              <p:spPr>
                <a:xfrm>
                  <a:off x="4192" y="3254"/>
                  <a:ext cx="5728" cy="11331"/>
                </a:xfrm>
                <a:prstGeom prst="roundRect">
                  <a:avLst>
                    <a:gd name="adj" fmla="val 9257"/>
                  </a:avLst>
                </a:prstGeom>
                <a:gradFill>
                  <a:gsLst>
                    <a:gs pos="19000">
                      <a:srgbClr val="717DE1"/>
                    </a:gs>
                    <a:gs pos="100000">
                      <a:srgbClr val="ADA6FF"/>
                    </a:gs>
                  </a:gsLst>
                  <a:lin ang="189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5548" y="2999"/>
                  <a:ext cx="3016" cy="688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圆角矩形 55"/>
                <p:cNvSpPr/>
                <p:nvPr/>
              </p:nvSpPr>
              <p:spPr>
                <a:xfrm>
                  <a:off x="6613" y="3307"/>
                  <a:ext cx="888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>
                  <a:off x="7663" y="3307"/>
                  <a:ext cx="130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圆角矩形 57"/>
              <p:cNvSpPr/>
              <p:nvPr/>
            </p:nvSpPr>
            <p:spPr>
              <a:xfrm>
                <a:off x="3211" y="3711"/>
                <a:ext cx="184" cy="45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3211" y="4399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3211" y="5002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7197" y="4165"/>
                <a:ext cx="184" cy="113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435" y="4233"/>
              <a:ext cx="1191" cy="1345"/>
              <a:chOff x="13465" y="3115"/>
              <a:chExt cx="1191" cy="1345"/>
            </a:xfrm>
          </p:grpSpPr>
          <p:sp>
            <p:nvSpPr>
              <p:cNvPr id="63" name="Freeform 5"/>
              <p:cNvSpPr/>
              <p:nvPr>
                <p:custDataLst>
                  <p:tags r:id="rId2"/>
                </p:custDataLst>
              </p:nvPr>
            </p:nvSpPr>
            <p:spPr>
              <a:xfrm>
                <a:off x="13465" y="3115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697" y="3445"/>
                <a:ext cx="725" cy="71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LO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GO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文本框 64"/>
            <p:cNvSpPr txBox="1"/>
            <p:nvPr>
              <p:custDataLst>
                <p:tags r:id="rId4"/>
              </p:custDataLst>
            </p:nvPr>
          </p:nvSpPr>
          <p:spPr>
            <a:xfrm>
              <a:off x="2900" y="5908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请输入公司名称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r>
                <a:rPr 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he company name</a:t>
              </a:r>
              <a:endParaRPr lang="zh-CN" altLang="en-US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>
            <p:custDataLst>
              <p:tags r:id="rId5"/>
            </p:custDataLst>
          </p:nvPr>
        </p:nvGrpSpPr>
        <p:grpSpPr>
          <a:xfrm>
            <a:off x="1676400" y="1541145"/>
            <a:ext cx="2330450" cy="4450456"/>
            <a:chOff x="2198" y="1896"/>
            <a:chExt cx="3670" cy="7009"/>
          </a:xfrm>
        </p:grpSpPr>
        <p:grpSp>
          <p:nvGrpSpPr>
            <p:cNvPr id="67" name="组合 66"/>
            <p:cNvGrpSpPr/>
            <p:nvPr/>
          </p:nvGrpSpPr>
          <p:grpSpPr>
            <a:xfrm>
              <a:off x="2198" y="1896"/>
              <a:ext cx="3670" cy="7009"/>
              <a:chOff x="3211" y="2865"/>
              <a:chExt cx="4170" cy="7563"/>
            </a:xfrm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grpSpPr>
          <p:grpSp>
            <p:nvGrpSpPr>
              <p:cNvPr id="68" name="组合 67"/>
              <p:cNvGrpSpPr/>
              <p:nvPr/>
            </p:nvGrpSpPr>
            <p:grpSpPr>
              <a:xfrm>
                <a:off x="3288" y="2865"/>
                <a:ext cx="4011" cy="7563"/>
                <a:chOff x="3915" y="2999"/>
                <a:chExt cx="6283" cy="11841"/>
              </a:xfrm>
            </p:grpSpPr>
            <p:sp>
              <p:nvSpPr>
                <p:cNvPr id="69" name="圆角矩形 68"/>
                <p:cNvSpPr/>
                <p:nvPr/>
              </p:nvSpPr>
              <p:spPr>
                <a:xfrm>
                  <a:off x="3915" y="2999"/>
                  <a:ext cx="6283" cy="11841"/>
                </a:xfrm>
                <a:prstGeom prst="roundRect">
                  <a:avLst>
                    <a:gd name="adj" fmla="val 1030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4213" y="3306"/>
                  <a:ext cx="5728" cy="1133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FAF7F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5548" y="2999"/>
                  <a:ext cx="3016" cy="688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6613" y="3307"/>
                  <a:ext cx="888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7663" y="3307"/>
                  <a:ext cx="130" cy="13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4" name="圆角矩形 73"/>
              <p:cNvSpPr/>
              <p:nvPr/>
            </p:nvSpPr>
            <p:spPr>
              <a:xfrm>
                <a:off x="3211" y="3711"/>
                <a:ext cx="184" cy="45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3211" y="4399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3211" y="5002"/>
                <a:ext cx="184" cy="567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7197" y="4165"/>
                <a:ext cx="184" cy="1134"/>
              </a:xfrm>
              <a:prstGeom prst="roundRect">
                <a:avLst>
                  <a:gd name="adj" fmla="val 266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9" name="Freeform 5"/>
            <p:cNvSpPr/>
            <p:nvPr>
              <p:custDataLst>
                <p:tags r:id="rId6"/>
              </p:custDataLst>
            </p:nvPr>
          </p:nvSpPr>
          <p:spPr>
            <a:xfrm>
              <a:off x="3435" y="4233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gradFill>
              <a:gsLst>
                <a:gs pos="19000">
                  <a:srgbClr val="717DE1"/>
                </a:gs>
                <a:gs pos="100000">
                  <a:srgbClr val="ADA6FF"/>
                </a:gs>
              </a:gsLst>
              <a:lin ang="2700000" scaled="0"/>
            </a:gradFill>
            <a:ln w="12700">
              <a:noFill/>
            </a:ln>
            <a:effectLst/>
          </p:spPr>
          <p:txBody>
            <a:bodyPr vert="horz" wrap="square" anchor="t"/>
            <a:lstStyle/>
            <a:p>
              <a:endParaRPr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7"/>
              </p:custDataLst>
            </p:nvPr>
          </p:nvSpPr>
          <p:spPr>
            <a:xfrm>
              <a:off x="2900" y="5908"/>
              <a:ext cx="22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717DE1"/>
                  </a:solidFill>
                  <a:cs typeface="+mn-ea"/>
                  <a:sym typeface="+mn-lt"/>
                </a:rPr>
                <a:t>动能追踪</a:t>
              </a:r>
              <a:endParaRPr lang="zh-CN" altLang="en-US" sz="1000" b="1" dirty="0">
                <a:solidFill>
                  <a:srgbClr val="717DE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000" b="1" dirty="0">
                  <a:solidFill>
                    <a:srgbClr val="717DE1"/>
                  </a:solidFill>
                  <a:cs typeface="+mn-ea"/>
                  <a:sym typeface="+mn-lt"/>
                </a:rPr>
                <a:t>Kinetic Monitor </a:t>
              </a:r>
              <a:endParaRPr lang="zh-CN" altLang="en-US" sz="1000" b="1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7945" y="3217545"/>
            <a:ext cx="480695" cy="469265"/>
          </a:xfrm>
          <a:prstGeom prst="rect">
            <a:avLst/>
          </a:prstGeom>
        </p:spPr>
      </p:pic>
      <p:sp>
        <p:nvSpPr>
          <p:cNvPr id="48" name="圆角矩形 47"/>
          <p:cNvSpPr/>
          <p:nvPr/>
        </p:nvSpPr>
        <p:spPr>
          <a:xfrm>
            <a:off x="6468110" y="4851400"/>
            <a:ext cx="4618990" cy="3403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小组成员：柴铠琰、董垚朋、张首志、冯文建、贺旭超、罗大伟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 rot="2700000">
            <a:off x="-2308225" y="2763520"/>
            <a:ext cx="4255135" cy="425513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358265" y="-906780"/>
            <a:ext cx="4255135" cy="425513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652905" y="1113790"/>
            <a:ext cx="36664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44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ATALOG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633730" y="2987040"/>
            <a:ext cx="2456815" cy="256476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1519555" y="3543935"/>
            <a:ext cx="685800" cy="685800"/>
          </a:xfrm>
          <a:prstGeom prst="ellipse">
            <a:avLst/>
          </a:prstGeom>
          <a:solidFill>
            <a:srgbClr val="71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01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019810" y="4399915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7DE1"/>
                </a:solidFill>
                <a:cs typeface="+mn-ea"/>
                <a:sym typeface="+mn-lt"/>
              </a:rPr>
              <a:t>产品概述</a:t>
            </a:r>
            <a:endParaRPr lang="zh-CN" altLang="en-US" sz="1600" b="1" dirty="0">
              <a:solidFill>
                <a:srgbClr val="717DE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00" dirty="0">
                <a:solidFill>
                  <a:srgbClr val="717DE1"/>
                </a:solidFill>
                <a:cs typeface="+mn-ea"/>
                <a:sym typeface="+mn-lt"/>
              </a:rPr>
              <a:t>Product overview</a:t>
            </a:r>
            <a:endParaRPr lang="zh-CN" altLang="en-US" sz="10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3457575" y="2987040"/>
            <a:ext cx="2456815" cy="256476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4343400" y="3543935"/>
            <a:ext cx="685800" cy="685800"/>
          </a:xfrm>
          <a:prstGeom prst="ellipse">
            <a:avLst/>
          </a:prstGeom>
          <a:solidFill>
            <a:srgbClr val="71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02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6278880" y="2987040"/>
            <a:ext cx="2456815" cy="256476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7164705" y="3543935"/>
            <a:ext cx="685800" cy="685800"/>
          </a:xfrm>
          <a:prstGeom prst="ellipse">
            <a:avLst/>
          </a:prstGeom>
          <a:solidFill>
            <a:srgbClr val="71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03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9102725" y="2987040"/>
            <a:ext cx="2456815" cy="256476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9988550" y="3543935"/>
            <a:ext cx="685800" cy="685800"/>
          </a:xfrm>
          <a:prstGeom prst="ellipse">
            <a:avLst/>
          </a:prstGeom>
          <a:solidFill>
            <a:srgbClr val="71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04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3843655" y="4399915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7DE1"/>
                </a:solidFill>
                <a:cs typeface="+mn-ea"/>
                <a:sym typeface="+mn-lt"/>
              </a:rPr>
              <a:t>产品功能</a:t>
            </a:r>
            <a:endParaRPr lang="zh-CN" altLang="en-US" sz="1600" b="1" dirty="0">
              <a:solidFill>
                <a:srgbClr val="717DE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00" dirty="0">
                <a:solidFill>
                  <a:srgbClr val="717DE1"/>
                </a:solidFill>
                <a:cs typeface="+mn-ea"/>
                <a:sym typeface="+mn-lt"/>
              </a:rPr>
              <a:t>Product function</a:t>
            </a:r>
            <a:endParaRPr lang="zh-CN" altLang="en-US" sz="10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6665595" y="4399915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7DE1"/>
                </a:solidFill>
                <a:cs typeface="+mn-ea"/>
                <a:sym typeface="+mn-lt"/>
              </a:rPr>
              <a:t>产品技术</a:t>
            </a:r>
            <a:endParaRPr lang="zh-CN" altLang="en-US" sz="1600" b="1" dirty="0">
              <a:solidFill>
                <a:srgbClr val="717DE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00" dirty="0">
                <a:solidFill>
                  <a:srgbClr val="717DE1"/>
                </a:solidFill>
                <a:cs typeface="+mn-ea"/>
                <a:sym typeface="+mn-lt"/>
              </a:rPr>
              <a:t>Product technology</a:t>
            </a:r>
            <a:endParaRPr lang="zh-CN" altLang="en-US" sz="10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9489440" y="4399915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717DE1"/>
                </a:solidFill>
                <a:cs typeface="+mn-ea"/>
                <a:sym typeface="+mn-lt"/>
              </a:rPr>
              <a:t>应用展示</a:t>
            </a:r>
            <a:endParaRPr lang="zh-CN" altLang="en-US" sz="1600" b="1" dirty="0">
              <a:solidFill>
                <a:srgbClr val="717DE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000" dirty="0">
                <a:solidFill>
                  <a:srgbClr val="717DE1"/>
                </a:solidFill>
                <a:cs typeface="+mn-ea"/>
                <a:sym typeface="+mn-lt"/>
              </a:rPr>
              <a:t>Application Showcase</a:t>
            </a:r>
            <a:endParaRPr lang="zh-CN" altLang="en-US" sz="10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0" y="0"/>
            <a:ext cx="453650" cy="11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6" name="文本框 5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95070" y="963930"/>
            <a:ext cx="2540000" cy="4944110"/>
            <a:chOff x="2699" y="2948"/>
            <a:chExt cx="3532" cy="7076"/>
          </a:xfrm>
        </p:grpSpPr>
        <p:grpSp>
          <p:nvGrpSpPr>
            <p:cNvPr id="80" name="组合 79"/>
            <p:cNvGrpSpPr/>
            <p:nvPr/>
          </p:nvGrpSpPr>
          <p:grpSpPr>
            <a:xfrm>
              <a:off x="2699" y="2948"/>
              <a:ext cx="3532" cy="7076"/>
              <a:chOff x="1713865" y="1871980"/>
              <a:chExt cx="2242820" cy="4493260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1713865" y="1871980"/>
                <a:ext cx="2242820" cy="4493260"/>
                <a:chOff x="2699" y="2948"/>
                <a:chExt cx="3532" cy="7076"/>
              </a:xfrm>
            </p:grpSpPr>
            <p:grpSp>
              <p:nvGrpSpPr>
                <p:cNvPr id="86" name="组合 85"/>
                <p:cNvGrpSpPr/>
                <p:nvPr>
                  <p:custDataLst>
                    <p:tags r:id="rId1"/>
                  </p:custDataLst>
                </p:nvPr>
              </p:nvGrpSpPr>
              <p:grpSpPr>
                <a:xfrm>
                  <a:off x="2699" y="2948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88" name="组合 87"/>
                  <p:cNvGrpSpPr/>
                  <p:nvPr>
                    <p:custDataLst>
                      <p:tags r:id="rId2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999" y="3164"/>
                    <a:chExt cx="3532" cy="7076"/>
                  </a:xfrm>
                </p:grpSpPr>
                <p:grpSp>
                  <p:nvGrpSpPr>
                    <p:cNvPr id="90" name="组合 89"/>
                    <p:cNvGrpSpPr/>
                    <p:nvPr>
                      <p:custDataLst>
                        <p:tags r:id="rId3"/>
                      </p:custDataLst>
                    </p:nvPr>
                  </p:nvGrpSpPr>
                  <p:grpSpPr>
                    <a:xfrm>
                      <a:off x="2999" y="3164"/>
                      <a:ext cx="3532" cy="7076"/>
                      <a:chOff x="2198" y="1894"/>
                      <a:chExt cx="3670" cy="7003"/>
                    </a:xfrm>
                  </p:grpSpPr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2198" y="1894"/>
                        <a:ext cx="3670" cy="7003"/>
                        <a:chOff x="3211" y="2863"/>
                        <a:chExt cx="4170" cy="7556"/>
                      </a:xfrm>
                      <a:effectLst>
                        <a:outerShdw blurRad="190500" sx="102000" sy="102000" algn="ctr" rotWithShape="0">
                          <a:srgbClr val="717DE1">
                            <a:alpha val="40000"/>
                          </a:srgbClr>
                        </a:outerShdw>
                      </a:effectLst>
                    </p:grpSpPr>
                    <p:grpSp>
                      <p:nvGrpSpPr>
                        <p:cNvPr id="99" name="组合 98"/>
                        <p:cNvGrpSpPr/>
                        <p:nvPr/>
                      </p:nvGrpSpPr>
                      <p:grpSpPr>
                        <a:xfrm>
                          <a:off x="3288" y="2863"/>
                          <a:ext cx="4010" cy="7556"/>
                          <a:chOff x="3915" y="2999"/>
                          <a:chExt cx="6283" cy="11841"/>
                        </a:xfrm>
                      </p:grpSpPr>
                      <p:sp>
                        <p:nvSpPr>
                          <p:cNvPr id="104" name="圆角矩形 7"/>
                          <p:cNvSpPr/>
                          <p:nvPr>
                            <p:custDataLst>
                              <p:tags r:id="rId4"/>
                            </p:custDataLst>
                          </p:nvPr>
                        </p:nvSpPr>
                        <p:spPr>
                          <a:xfrm>
                            <a:off x="3915" y="2999"/>
                            <a:ext cx="6283" cy="11841"/>
                          </a:xfrm>
                          <a:prstGeom prst="roundRect">
                            <a:avLst>
                              <a:gd name="adj" fmla="val 10301"/>
                            </a:avLst>
                          </a:prstGeom>
                          <a:solidFill>
                            <a:schemeClr val="bg1">
                              <a:alpha val="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5" name="圆角矩形 9"/>
                          <p:cNvSpPr/>
                          <p:nvPr>
                            <p:custDataLst>
                              <p:tags r:id="rId5"/>
                            </p:custDataLst>
                          </p:nvPr>
                        </p:nvSpPr>
                        <p:spPr>
                          <a:xfrm>
                            <a:off x="5548" y="2999"/>
                            <a:ext cx="3016" cy="688"/>
                          </a:xfrm>
                          <a:prstGeom prst="roundRect">
                            <a:avLst>
                              <a:gd name="adj" fmla="val 49714"/>
                            </a:avLst>
                          </a:prstGeom>
                          <a:solidFill>
                            <a:schemeClr val="bg1">
                              <a:alpha val="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6" name="圆角矩形 10"/>
                          <p:cNvSpPr/>
                          <p:nvPr>
                            <p:custDataLst>
                              <p:tags r:id="rId6"/>
                            </p:custDataLst>
                          </p:nvPr>
                        </p:nvSpPr>
                        <p:spPr>
                          <a:xfrm>
                            <a:off x="6567" y="3451"/>
                            <a:ext cx="888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7" name="圆角矩形 13"/>
                          <p:cNvSpPr/>
                          <p:nvPr>
                            <p:custDataLst>
                              <p:tags r:id="rId7"/>
                            </p:custDataLst>
                          </p:nvPr>
                        </p:nvSpPr>
                        <p:spPr>
                          <a:xfrm>
                            <a:off x="7663" y="3307"/>
                            <a:ext cx="130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100" name="圆角矩形 14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3211" y="3711"/>
                          <a:ext cx="184" cy="45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1" name="圆角矩形 16"/>
                        <p:cNvSpPr/>
                        <p:nvPr>
                          <p:custDataLst>
                            <p:tags r:id="rId9"/>
                          </p:custDataLst>
                        </p:nvPr>
                      </p:nvSpPr>
                      <p:spPr>
                        <a:xfrm>
                          <a:off x="3211" y="4399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2" name="圆角矩形 18"/>
                        <p:cNvSpPr/>
                        <p:nvPr>
                          <p:custDataLst>
                            <p:tags r:id="rId10"/>
                          </p:custDataLst>
                        </p:nvPr>
                      </p:nvSpPr>
                      <p:spPr>
                        <a:xfrm>
                          <a:off x="3211" y="5002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3" name="圆角矩形 21"/>
                        <p:cNvSpPr/>
                        <p:nvPr>
                          <p:custDataLst>
                            <p:tags r:id="rId11"/>
                          </p:custDataLst>
                        </p:nvPr>
                      </p:nvSpPr>
                      <p:spPr>
                        <a:xfrm>
                          <a:off x="7197" y="4165"/>
                          <a:ext cx="184" cy="113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3435" y="4233"/>
                        <a:ext cx="1191" cy="1345"/>
                        <a:chOff x="13465" y="3115"/>
                        <a:chExt cx="1191" cy="1345"/>
                      </a:xfrm>
                    </p:grpSpPr>
                    <p:sp>
                      <p:nvSpPr>
                        <p:cNvPr id="97" name="Freeform 5"/>
                        <p:cNvSpPr/>
                        <p:nvPr>
                          <p:custDataLst>
                            <p:tags r:id="rId12"/>
                          </p:custDataLst>
                        </p:nvPr>
                      </p:nvSpPr>
                      <p:spPr>
                        <a:xfrm>
                          <a:off x="13465" y="3115"/>
                          <a:ext cx="1191" cy="1345"/>
                        </a:xfrm>
                        <a:custGeom>
                          <a:avLst/>
                          <a:gdLst>
                            <a:gd name="txL" fmla="*/ 0 w 976"/>
                            <a:gd name="txT" fmla="*/ 0 h 1101"/>
                            <a:gd name="txR" fmla="*/ 976 w 976"/>
                            <a:gd name="txB" fmla="*/ 1101 h 1101"/>
                          </a:gdLst>
                          <a:ahLst/>
                          <a:cxnLst>
                            <a:cxn ang="0">
                              <a:pos x="976" y="772"/>
                            </a:cxn>
                            <a:cxn ang="0">
                              <a:pos x="924" y="862"/>
                            </a:cxn>
                            <a:cxn ang="0">
                              <a:pos x="540" y="1084"/>
                            </a:cxn>
                            <a:cxn ang="0">
                              <a:pos x="436" y="1084"/>
                            </a:cxn>
                            <a:cxn ang="0">
                              <a:pos x="52" y="862"/>
                            </a:cxn>
                            <a:cxn ang="0">
                              <a:pos x="0" y="772"/>
                            </a:cxn>
                            <a:cxn ang="0">
                              <a:pos x="0" y="329"/>
                            </a:cxn>
                            <a:cxn ang="0">
                              <a:pos x="52" y="238"/>
                            </a:cxn>
                            <a:cxn ang="0">
                              <a:pos x="436" y="16"/>
                            </a:cxn>
                            <a:cxn ang="0">
                              <a:pos x="540" y="16"/>
                            </a:cxn>
                            <a:cxn ang="0">
                              <a:pos x="924" y="238"/>
                            </a:cxn>
                            <a:cxn ang="0">
                              <a:pos x="976" y="329"/>
                            </a:cxn>
                            <a:cxn ang="0">
                              <a:pos x="976" y="772"/>
                            </a:cxn>
                          </a:cxnLst>
                          <a:rect l="txL" t="txT" r="txR" b="txB"/>
                          <a:pathLst>
                            <a:path w="976" h="1101">
                              <a:moveTo>
                                <a:pt x="976" y="772"/>
                              </a:moveTo>
                              <a:cubicBezTo>
                                <a:pt x="976" y="805"/>
                                <a:pt x="953" y="846"/>
                                <a:pt x="924" y="862"/>
                              </a:cubicBezTo>
                              <a:cubicBezTo>
                                <a:pt x="540" y="1084"/>
                                <a:pt x="540" y="1084"/>
                                <a:pt x="540" y="1084"/>
                              </a:cubicBezTo>
                              <a:cubicBezTo>
                                <a:pt x="511" y="1101"/>
                                <a:pt x="465" y="1101"/>
                                <a:pt x="436" y="1084"/>
                              </a:cubicBezTo>
                              <a:cubicBezTo>
                                <a:pt x="52" y="862"/>
                                <a:pt x="52" y="862"/>
                                <a:pt x="52" y="862"/>
                              </a:cubicBezTo>
                              <a:cubicBezTo>
                                <a:pt x="23" y="846"/>
                                <a:pt x="0" y="805"/>
                                <a:pt x="0" y="772"/>
                              </a:cubicBezTo>
                              <a:cubicBezTo>
                                <a:pt x="0" y="329"/>
                                <a:pt x="0" y="329"/>
                                <a:pt x="0" y="329"/>
                              </a:cubicBezTo>
                              <a:cubicBezTo>
                                <a:pt x="0" y="295"/>
                                <a:pt x="23" y="255"/>
                                <a:pt x="52" y="238"/>
                              </a:cubicBezTo>
                              <a:cubicBezTo>
                                <a:pt x="436" y="16"/>
                                <a:pt x="436" y="16"/>
                                <a:pt x="436" y="16"/>
                              </a:cubicBezTo>
                              <a:cubicBezTo>
                                <a:pt x="465" y="0"/>
                                <a:pt x="511" y="0"/>
                                <a:pt x="540" y="16"/>
                              </a:cubicBezTo>
                              <a:cubicBezTo>
                                <a:pt x="924" y="238"/>
                                <a:pt x="924" y="238"/>
                                <a:pt x="924" y="238"/>
                              </a:cubicBezTo>
                              <a:cubicBezTo>
                                <a:pt x="953" y="255"/>
                                <a:pt x="976" y="295"/>
                                <a:pt x="976" y="329"/>
                              </a:cubicBezTo>
                              <a:lnTo>
                                <a:pt x="976" y="772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19000">
                              <a:srgbClr val="717DE1"/>
                            </a:gs>
                            <a:gs pos="100000">
                              <a:srgbClr val="ADA6FF"/>
                            </a:gs>
                          </a:gsLst>
                          <a:lin ang="2700000" scaled="0"/>
                        </a:gradFill>
                        <a:ln w="12700">
                          <a:noFill/>
                        </a:ln>
                        <a:effectLst/>
                      </p:spPr>
                      <p:txBody>
                        <a:bodyPr vert="horz" wrap="square" anchor="t"/>
                        <a:lstStyle/>
                        <a:p>
                          <a:endParaRPr>
                            <a:solidFill>
                              <a:srgbClr val="000000"/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98" name="文本框 97"/>
                        <p:cNvSpPr txBox="1"/>
                        <p:nvPr>
                          <p:custDataLst>
                            <p:tags r:id="rId13"/>
                          </p:custDataLst>
                        </p:nvPr>
                      </p:nvSpPr>
                      <p:spPr>
                        <a:xfrm>
                          <a:off x="13692" y="3517"/>
                          <a:ext cx="735" cy="6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t">
                          <a:spAutoFit/>
                        </a:bodyPr>
                        <a:lstStyle/>
                        <a:p>
                          <a:pPr algn="ctr">
                            <a:lnSpc>
                              <a:spcPct val="70000"/>
                            </a:lnSpc>
                          </a:pPr>
                          <a:r>
                            <a:rPr lang="en-US" altLang="zh-CN" sz="1600" b="1" dirty="0">
                              <a:solidFill>
                                <a:schemeClr val="bg1"/>
                              </a:solidFill>
                              <a:cs typeface="+mn-ea"/>
                              <a:sym typeface="+mn-lt"/>
                            </a:rPr>
                            <a:t>LO</a:t>
                          </a:r>
                          <a:endPara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endParaRPr>
                        </a:p>
                        <a:p>
                          <a:pPr algn="ctr">
                            <a:lnSpc>
                              <a:spcPct val="70000"/>
                            </a:lnSpc>
                          </a:pPr>
                          <a:r>
                            <a:rPr lang="en-US" altLang="zh-CN" sz="1600" b="1" dirty="0">
                              <a:solidFill>
                                <a:schemeClr val="bg1"/>
                              </a:solidFill>
                              <a:cs typeface="+mn-ea"/>
                              <a:sym typeface="+mn-lt"/>
                            </a:rPr>
                            <a:t>GO</a:t>
                          </a:r>
                          <a:endPara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96" name="文本框 95"/>
                      <p:cNvSpPr txBox="1"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2900" y="5908"/>
                        <a:ext cx="2263" cy="5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0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请输入公司名称</a:t>
                        </a:r>
                        <a:endParaRPr lang="zh-CN" altLang="en-US" sz="2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/>
                        <a:r>
                          <a:rPr lang="en-US" altLang="zh-CN" sz="8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T</a:t>
                        </a:r>
                        <a:r>
                          <a:rPr lang="zh-CN" sz="8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he company name</a:t>
                        </a:r>
                        <a:endParaRPr lang="zh-CN" altLang="en-US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93" name="圆角矩形 8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3244" y="3343"/>
                      <a:ext cx="3089" cy="6699"/>
                    </a:xfrm>
                    <a:prstGeom prst="roundRect">
                      <a:avLst>
                        <a:gd name="adj" fmla="val 6852"/>
                      </a:avLst>
                    </a:prstGeom>
                    <a:ln w="111125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9" name="圆角矩形 46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4997" y="3417"/>
                    <a:ext cx="120" cy="1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4E4E6"/>
                  </a:solidFill>
                  <a:ln>
                    <a:noFill/>
                  </a:ln>
                  <a:effectLst>
                    <a:outerShdw blurRad="190500" sx="102000" sy="102000" algn="ctr" rotWithShape="0">
                      <a:srgbClr val="717DE1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87" name="圆角矩形 50"/>
                <p:cNvSpPr/>
                <p:nvPr/>
              </p:nvSpPr>
              <p:spPr>
                <a:xfrm>
                  <a:off x="3043" y="3201"/>
                  <a:ext cx="2910" cy="6676"/>
                </a:xfrm>
                <a:prstGeom prst="roundRect">
                  <a:avLst>
                    <a:gd name="adj" fmla="val 5120"/>
                  </a:avLst>
                </a:prstGeom>
                <a:noFill/>
                <a:ln w="3175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83" name="圆角矩形 51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圆角矩形 5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圆角矩形 5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49" name="4月15日">
              <a:hlinkClick r:id="" action="ppaction://media"/>
            </p:cNvPr>
            <p:cNvPicPr>
              <a:picLocks noChangeAspect="1"/>
            </p:cNvPicPr>
            <p:nvPr>
              <a:videoFile r:link="rId20"/>
              <p:extLst>
                <p:ext uri="{DAA4B4D4-6D71-4841-9C94-3DE7FCFB9230}">
                  <p14:media xmlns:p14="http://schemas.microsoft.com/office/powerpoint/2010/main" r:embed="rId21"/>
                </p:ext>
              </p:extLst>
            </p:nvPr>
          </p:nvPicPr>
          <p:blipFill>
            <a:blip r:embed="rId22">
              <a:alphaModFix amt="0"/>
            </a:blip>
            <a:stretch>
              <a:fillRect/>
            </a:stretch>
          </p:blipFill>
          <p:spPr>
            <a:xfrm>
              <a:off x="2939" y="3156"/>
              <a:ext cx="3067" cy="6654"/>
            </a:xfrm>
            <a:prstGeom prst="rect">
              <a:avLst/>
            </a:prstGeom>
          </p:spPr>
        </p:pic>
        <p:sp>
          <p:nvSpPr>
            <p:cNvPr id="108" name="圆角矩形 7"/>
            <p:cNvSpPr/>
            <p:nvPr>
              <p:custDataLst>
                <p:tags r:id="rId23"/>
              </p:custDataLst>
            </p:nvPr>
          </p:nvSpPr>
          <p:spPr>
            <a:xfrm>
              <a:off x="2855" y="3076"/>
              <a:ext cx="3219" cy="6802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>
                  <a:alpha val="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637540" y="637540"/>
            <a:ext cx="3333115" cy="5885180"/>
          </a:xfrm>
          <a:prstGeom prst="rect">
            <a:avLst/>
          </a:prstGeom>
          <a:solidFill>
            <a:srgbClr val="F4EDF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 rot="2700000">
            <a:off x="6465570" y="-3763010"/>
            <a:ext cx="6630670" cy="663067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00188" y="1385888"/>
            <a:ext cx="9190355" cy="408622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5480" y="3045460"/>
            <a:ext cx="32404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dirty="0">
                <a:solidFill>
                  <a:srgbClr val="717DE1"/>
                </a:solidFill>
                <a:cs typeface="+mn-ea"/>
                <a:sym typeface="+mn-lt"/>
              </a:rPr>
              <a:t>产品概述</a:t>
            </a:r>
            <a:endParaRPr lang="zh-CN" altLang="en-US" sz="1600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0980" y="2571750"/>
            <a:ext cx="135101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717DE1"/>
                </a:solidFill>
                <a:cs typeface="+mn-ea"/>
                <a:sym typeface="+mn-lt"/>
              </a:rPr>
              <a:t>PART ONE</a:t>
            </a:r>
            <a:endParaRPr lang="en-US" altLang="zh-CN" sz="2000" b="1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3400" y="4372610"/>
            <a:ext cx="965200" cy="169545"/>
            <a:chOff x="8642" y="6886"/>
            <a:chExt cx="1788" cy="314"/>
          </a:xfrm>
        </p:grpSpPr>
        <p:sp>
          <p:nvSpPr>
            <p:cNvPr id="5" name="椭圆 4"/>
            <p:cNvSpPr/>
            <p:nvPr/>
          </p:nvSpPr>
          <p:spPr>
            <a:xfrm>
              <a:off x="8642" y="6886"/>
              <a:ext cx="314" cy="314"/>
            </a:xfrm>
            <a:prstGeom prst="ellipse">
              <a:avLst/>
            </a:prstGeom>
            <a:solidFill>
              <a:srgbClr val="ADA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27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621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116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95730" y="1203960"/>
            <a:ext cx="2330450" cy="4450080"/>
            <a:chOff x="3211" y="2865"/>
            <a:chExt cx="4170" cy="7562"/>
          </a:xfrm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3288" y="2865"/>
              <a:ext cx="4010" cy="7562"/>
              <a:chOff x="3915" y="2999"/>
              <a:chExt cx="6282" cy="11840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3915" y="2999"/>
                <a:ext cx="6283" cy="1184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192" y="3254"/>
                <a:ext cx="5728" cy="11331"/>
              </a:xfrm>
              <a:prstGeom prst="roundRect">
                <a:avLst>
                  <a:gd name="adj" fmla="val 9257"/>
                </a:avLst>
              </a:prstGeom>
              <a:gradFill>
                <a:gsLst>
                  <a:gs pos="19000">
                    <a:srgbClr val="717DE1"/>
                  </a:gs>
                  <a:gs pos="100000">
                    <a:srgbClr val="ADA6FF"/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5548" y="2999"/>
                <a:ext cx="3016" cy="688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6613" y="3307"/>
                <a:ext cx="888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7663" y="3307"/>
                <a:ext cx="130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3211" y="3711"/>
              <a:ext cx="184" cy="45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211" y="4399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211" y="5002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197" y="4165"/>
              <a:ext cx="184" cy="113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841500" y="3751580"/>
            <a:ext cx="143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cs typeface="+mn-ea"/>
                <a:sym typeface="+mn-lt"/>
              </a:rPr>
              <a:t>动能追踪</a:t>
            </a:r>
            <a:endParaRPr lang="zh-CN" altLang="en-US" sz="1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800" b="1" dirty="0">
                <a:solidFill>
                  <a:schemeClr val="bg1"/>
                </a:solidFill>
                <a:cs typeface="+mn-ea"/>
                <a:sym typeface="+mn-lt"/>
              </a:rPr>
              <a:t>Kinetic Monitor</a:t>
            </a:r>
            <a:endParaRPr lang="en-US" altLang="zh-CN" sz="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14" name="文本框 13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181225" y="2687955"/>
            <a:ext cx="755650" cy="853440"/>
            <a:chOff x="3435" y="4233"/>
            <a:chExt cx="1190" cy="1344"/>
          </a:xfrm>
        </p:grpSpPr>
        <p:sp>
          <p:nvSpPr>
            <p:cNvPr id="36" name="Freeform 5"/>
            <p:cNvSpPr/>
            <p:nvPr/>
          </p:nvSpPr>
          <p:spPr>
            <a:xfrm>
              <a:off x="3435" y="4233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  <a:effectLst/>
          </p:spPr>
          <p:txBody>
            <a:bodyPr vert="horz" wrap="square" anchor="t"/>
            <a:lstStyle/>
            <a:p>
              <a:endParaRPr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72" y="4535"/>
              <a:ext cx="757" cy="7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2351405" y="2025015"/>
            <a:ext cx="9208770" cy="920877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产品概述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38550" y="2399030"/>
            <a:ext cx="4570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Kinetic Monitor</a:t>
            </a:r>
            <a:endParaRPr lang="en-US" altLang="zh-CN" sz="4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r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动能追踪</a:t>
            </a:r>
            <a:r>
              <a:rPr lang="en-US" altLang="zh-CN" sz="7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38550" y="3860165"/>
            <a:ext cx="45700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随时随地，想练就用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你只管专注练习，分析追踪交给我们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379335" y="3610610"/>
            <a:ext cx="720000" cy="7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95680" y="2636520"/>
            <a:ext cx="899795" cy="899795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专业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9015" y="2636520"/>
            <a:ext cx="899795" cy="899795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智能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562350" y="2636520"/>
            <a:ext cx="899795" cy="899795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cs typeface="+mn-ea"/>
                <a:sym typeface="+mn-lt"/>
              </a:rPr>
              <a:t>便捷</a:t>
            </a:r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83320" y="458470"/>
            <a:ext cx="2540000" cy="4944110"/>
            <a:chOff x="2699" y="2948"/>
            <a:chExt cx="3532" cy="7076"/>
          </a:xfrm>
        </p:grpSpPr>
        <p:grpSp>
          <p:nvGrpSpPr>
            <p:cNvPr id="80" name="组合 79"/>
            <p:cNvGrpSpPr/>
            <p:nvPr/>
          </p:nvGrpSpPr>
          <p:grpSpPr>
            <a:xfrm>
              <a:off x="2699" y="2948"/>
              <a:ext cx="3532" cy="7076"/>
              <a:chOff x="1713865" y="1871980"/>
              <a:chExt cx="2242820" cy="4493260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1713865" y="1871980"/>
                <a:ext cx="2242820" cy="4493260"/>
                <a:chOff x="2699" y="2948"/>
                <a:chExt cx="3532" cy="7076"/>
              </a:xfrm>
            </p:grpSpPr>
            <p:grpSp>
              <p:nvGrpSpPr>
                <p:cNvPr id="86" name="组合 85"/>
                <p:cNvGrpSpPr/>
                <p:nvPr>
                  <p:custDataLst>
                    <p:tags r:id="rId1"/>
                  </p:custDataLst>
                </p:nvPr>
              </p:nvGrpSpPr>
              <p:grpSpPr>
                <a:xfrm>
                  <a:off x="2699" y="2948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88" name="组合 87"/>
                  <p:cNvGrpSpPr/>
                  <p:nvPr>
                    <p:custDataLst>
                      <p:tags r:id="rId2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999" y="3164"/>
                    <a:chExt cx="3532" cy="7076"/>
                  </a:xfrm>
                </p:grpSpPr>
                <p:grpSp>
                  <p:nvGrpSpPr>
                    <p:cNvPr id="90" name="组合 89"/>
                    <p:cNvGrpSpPr/>
                    <p:nvPr>
                      <p:custDataLst>
                        <p:tags r:id="rId3"/>
                      </p:custDataLst>
                    </p:nvPr>
                  </p:nvGrpSpPr>
                  <p:grpSpPr>
                    <a:xfrm>
                      <a:off x="2999" y="3164"/>
                      <a:ext cx="3532" cy="7076"/>
                      <a:chOff x="2198" y="1894"/>
                      <a:chExt cx="3670" cy="7003"/>
                    </a:xfrm>
                  </p:grpSpPr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2198" y="1894"/>
                        <a:ext cx="3670" cy="7003"/>
                        <a:chOff x="3211" y="2863"/>
                        <a:chExt cx="4170" cy="7556"/>
                      </a:xfrm>
                      <a:effectLst>
                        <a:outerShdw blurRad="190500" sx="102000" sy="102000" algn="ctr" rotWithShape="0">
                          <a:srgbClr val="717DE1">
                            <a:alpha val="40000"/>
                          </a:srgbClr>
                        </a:outerShdw>
                      </a:effectLst>
                    </p:grpSpPr>
                    <p:grpSp>
                      <p:nvGrpSpPr>
                        <p:cNvPr id="99" name="组合 98"/>
                        <p:cNvGrpSpPr/>
                        <p:nvPr/>
                      </p:nvGrpSpPr>
                      <p:grpSpPr>
                        <a:xfrm>
                          <a:off x="3288" y="2863"/>
                          <a:ext cx="4010" cy="7556"/>
                          <a:chOff x="3915" y="2999"/>
                          <a:chExt cx="6283" cy="11841"/>
                        </a:xfrm>
                      </p:grpSpPr>
                      <p:sp>
                        <p:nvSpPr>
                          <p:cNvPr id="104" name="圆角矩形 7"/>
                          <p:cNvSpPr/>
                          <p:nvPr>
                            <p:custDataLst>
                              <p:tags r:id="rId4"/>
                            </p:custDataLst>
                          </p:nvPr>
                        </p:nvSpPr>
                        <p:spPr>
                          <a:xfrm>
                            <a:off x="3915" y="2999"/>
                            <a:ext cx="6283" cy="11841"/>
                          </a:xfrm>
                          <a:prstGeom prst="roundRect">
                            <a:avLst>
                              <a:gd name="adj" fmla="val 10301"/>
                            </a:avLst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5" name="圆角矩形 9"/>
                          <p:cNvSpPr/>
                          <p:nvPr>
                            <p:custDataLst>
                              <p:tags r:id="rId5"/>
                            </p:custDataLst>
                          </p:nvPr>
                        </p:nvSpPr>
                        <p:spPr>
                          <a:xfrm>
                            <a:off x="5548" y="2999"/>
                            <a:ext cx="3016" cy="688"/>
                          </a:xfrm>
                          <a:prstGeom prst="roundRect">
                            <a:avLst>
                              <a:gd name="adj" fmla="val 49714"/>
                            </a:avLst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6" name="圆角矩形 10"/>
                          <p:cNvSpPr/>
                          <p:nvPr>
                            <p:custDataLst>
                              <p:tags r:id="rId6"/>
                            </p:custDataLst>
                          </p:nvPr>
                        </p:nvSpPr>
                        <p:spPr>
                          <a:xfrm>
                            <a:off x="6567" y="3451"/>
                            <a:ext cx="888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7" name="圆角矩形 13"/>
                          <p:cNvSpPr/>
                          <p:nvPr>
                            <p:custDataLst>
                              <p:tags r:id="rId7"/>
                            </p:custDataLst>
                          </p:nvPr>
                        </p:nvSpPr>
                        <p:spPr>
                          <a:xfrm>
                            <a:off x="7663" y="3307"/>
                            <a:ext cx="130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100" name="圆角矩形 14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3211" y="3711"/>
                          <a:ext cx="184" cy="45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1" name="圆角矩形 16"/>
                        <p:cNvSpPr/>
                        <p:nvPr>
                          <p:custDataLst>
                            <p:tags r:id="rId9"/>
                          </p:custDataLst>
                        </p:nvPr>
                      </p:nvSpPr>
                      <p:spPr>
                        <a:xfrm>
                          <a:off x="3211" y="4399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2" name="圆角矩形 18"/>
                        <p:cNvSpPr/>
                        <p:nvPr>
                          <p:custDataLst>
                            <p:tags r:id="rId10"/>
                          </p:custDataLst>
                        </p:nvPr>
                      </p:nvSpPr>
                      <p:spPr>
                        <a:xfrm>
                          <a:off x="3211" y="5002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3" name="圆角矩形 21"/>
                        <p:cNvSpPr/>
                        <p:nvPr>
                          <p:custDataLst>
                            <p:tags r:id="rId11"/>
                          </p:custDataLst>
                        </p:nvPr>
                      </p:nvSpPr>
                      <p:spPr>
                        <a:xfrm>
                          <a:off x="7197" y="4165"/>
                          <a:ext cx="184" cy="113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3435" y="4233"/>
                        <a:ext cx="1191" cy="1345"/>
                        <a:chOff x="13465" y="3115"/>
                        <a:chExt cx="1191" cy="1345"/>
                      </a:xfrm>
                    </p:grpSpPr>
                    <p:sp>
                      <p:nvSpPr>
                        <p:cNvPr id="97" name="Freeform 5"/>
                        <p:cNvSpPr/>
                        <p:nvPr>
                          <p:custDataLst>
                            <p:tags r:id="rId12"/>
                          </p:custDataLst>
                        </p:nvPr>
                      </p:nvSpPr>
                      <p:spPr>
                        <a:xfrm>
                          <a:off x="13465" y="3115"/>
                          <a:ext cx="1191" cy="1345"/>
                        </a:xfrm>
                        <a:custGeom>
                          <a:avLst/>
                          <a:gdLst>
                            <a:gd name="txL" fmla="*/ 0 w 976"/>
                            <a:gd name="txT" fmla="*/ 0 h 1101"/>
                            <a:gd name="txR" fmla="*/ 976 w 976"/>
                            <a:gd name="txB" fmla="*/ 1101 h 1101"/>
                          </a:gdLst>
                          <a:ahLst/>
                          <a:cxnLst>
                            <a:cxn ang="0">
                              <a:pos x="976" y="772"/>
                            </a:cxn>
                            <a:cxn ang="0">
                              <a:pos x="924" y="862"/>
                            </a:cxn>
                            <a:cxn ang="0">
                              <a:pos x="540" y="1084"/>
                            </a:cxn>
                            <a:cxn ang="0">
                              <a:pos x="436" y="1084"/>
                            </a:cxn>
                            <a:cxn ang="0">
                              <a:pos x="52" y="862"/>
                            </a:cxn>
                            <a:cxn ang="0">
                              <a:pos x="0" y="772"/>
                            </a:cxn>
                            <a:cxn ang="0">
                              <a:pos x="0" y="329"/>
                            </a:cxn>
                            <a:cxn ang="0">
                              <a:pos x="52" y="238"/>
                            </a:cxn>
                            <a:cxn ang="0">
                              <a:pos x="436" y="16"/>
                            </a:cxn>
                            <a:cxn ang="0">
                              <a:pos x="540" y="16"/>
                            </a:cxn>
                            <a:cxn ang="0">
                              <a:pos x="924" y="238"/>
                            </a:cxn>
                            <a:cxn ang="0">
                              <a:pos x="976" y="329"/>
                            </a:cxn>
                            <a:cxn ang="0">
                              <a:pos x="976" y="772"/>
                            </a:cxn>
                          </a:cxnLst>
                          <a:rect l="txL" t="txT" r="txR" b="txB"/>
                          <a:pathLst>
                            <a:path w="976" h="1101">
                              <a:moveTo>
                                <a:pt x="976" y="772"/>
                              </a:moveTo>
                              <a:cubicBezTo>
                                <a:pt x="976" y="805"/>
                                <a:pt x="953" y="846"/>
                                <a:pt x="924" y="862"/>
                              </a:cubicBezTo>
                              <a:cubicBezTo>
                                <a:pt x="540" y="1084"/>
                                <a:pt x="540" y="1084"/>
                                <a:pt x="540" y="1084"/>
                              </a:cubicBezTo>
                              <a:cubicBezTo>
                                <a:pt x="511" y="1101"/>
                                <a:pt x="465" y="1101"/>
                                <a:pt x="436" y="1084"/>
                              </a:cubicBezTo>
                              <a:cubicBezTo>
                                <a:pt x="52" y="862"/>
                                <a:pt x="52" y="862"/>
                                <a:pt x="52" y="862"/>
                              </a:cubicBezTo>
                              <a:cubicBezTo>
                                <a:pt x="23" y="846"/>
                                <a:pt x="0" y="805"/>
                                <a:pt x="0" y="772"/>
                              </a:cubicBezTo>
                              <a:cubicBezTo>
                                <a:pt x="0" y="329"/>
                                <a:pt x="0" y="329"/>
                                <a:pt x="0" y="329"/>
                              </a:cubicBezTo>
                              <a:cubicBezTo>
                                <a:pt x="0" y="295"/>
                                <a:pt x="23" y="255"/>
                                <a:pt x="52" y="238"/>
                              </a:cubicBezTo>
                              <a:cubicBezTo>
                                <a:pt x="436" y="16"/>
                                <a:pt x="436" y="16"/>
                                <a:pt x="436" y="16"/>
                              </a:cubicBezTo>
                              <a:cubicBezTo>
                                <a:pt x="465" y="0"/>
                                <a:pt x="511" y="0"/>
                                <a:pt x="540" y="16"/>
                              </a:cubicBezTo>
                              <a:cubicBezTo>
                                <a:pt x="924" y="238"/>
                                <a:pt x="924" y="238"/>
                                <a:pt x="924" y="238"/>
                              </a:cubicBezTo>
                              <a:cubicBezTo>
                                <a:pt x="953" y="255"/>
                                <a:pt x="976" y="295"/>
                                <a:pt x="976" y="329"/>
                              </a:cubicBezTo>
                              <a:lnTo>
                                <a:pt x="976" y="772"/>
                              </a:lnTo>
                              <a:close/>
                            </a:path>
                          </a:pathLst>
                        </a:custGeom>
                        <a:gradFill>
                          <a:gsLst>
                            <a:gs pos="19000">
                              <a:srgbClr val="717DE1"/>
                            </a:gs>
                            <a:gs pos="100000">
                              <a:srgbClr val="ADA6FF"/>
                            </a:gs>
                          </a:gsLst>
                          <a:lin ang="2700000" scaled="0"/>
                        </a:gradFill>
                        <a:ln w="12700">
                          <a:noFill/>
                        </a:ln>
                        <a:effectLst/>
                      </p:spPr>
                      <p:txBody>
                        <a:bodyPr vert="horz" wrap="square" anchor="t"/>
                        <a:lstStyle/>
                        <a:p>
                          <a:endParaRPr>
                            <a:solidFill>
                              <a:srgbClr val="000000"/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98" name="文本框 97"/>
                        <p:cNvSpPr txBox="1"/>
                        <p:nvPr>
                          <p:custDataLst>
                            <p:tags r:id="rId13"/>
                          </p:custDataLst>
                        </p:nvPr>
                      </p:nvSpPr>
                      <p:spPr>
                        <a:xfrm>
                          <a:off x="13692" y="3517"/>
                          <a:ext cx="735" cy="6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t">
                          <a:spAutoFit/>
                        </a:bodyPr>
                        <a:lstStyle/>
                        <a:p>
                          <a:pPr algn="ctr">
                            <a:lnSpc>
                              <a:spcPct val="70000"/>
                            </a:lnSpc>
                          </a:pPr>
                          <a:r>
                            <a:rPr lang="en-US" altLang="zh-CN" sz="1600" b="1" dirty="0">
                              <a:solidFill>
                                <a:schemeClr val="bg1"/>
                              </a:solidFill>
                              <a:cs typeface="+mn-ea"/>
                              <a:sym typeface="+mn-lt"/>
                            </a:rPr>
                            <a:t>LO</a:t>
                          </a:r>
                          <a:endPara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endParaRPr>
                        </a:p>
                        <a:p>
                          <a:pPr algn="ctr">
                            <a:lnSpc>
                              <a:spcPct val="70000"/>
                            </a:lnSpc>
                          </a:pPr>
                          <a:r>
                            <a:rPr lang="en-US" altLang="zh-CN" sz="1600" b="1" dirty="0">
                              <a:solidFill>
                                <a:schemeClr val="bg1"/>
                              </a:solidFill>
                              <a:cs typeface="+mn-ea"/>
                              <a:sym typeface="+mn-lt"/>
                            </a:rPr>
                            <a:t>GO</a:t>
                          </a:r>
                          <a:endPara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96" name="文本框 95"/>
                      <p:cNvSpPr txBox="1"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2900" y="5908"/>
                        <a:ext cx="2263" cy="5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zh-CN" altLang="en-US" sz="10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请输入公司名称</a:t>
                        </a:r>
                        <a:endParaRPr lang="zh-CN" altLang="en-US" sz="2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/>
                        <a:r>
                          <a:rPr lang="en-US" altLang="zh-CN" sz="8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T</a:t>
                        </a:r>
                        <a:r>
                          <a:rPr lang="zh-CN" sz="800" b="1" dirty="0">
                            <a:solidFill>
                              <a:srgbClr val="717DE1"/>
                            </a:solidFill>
                            <a:cs typeface="+mn-ea"/>
                            <a:sym typeface="+mn-lt"/>
                          </a:rPr>
                          <a:t>he company name</a:t>
                        </a:r>
                        <a:endParaRPr lang="zh-CN" altLang="en-US" sz="800" b="1" dirty="0">
                          <a:solidFill>
                            <a:srgbClr val="717DE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93" name="圆角矩形 8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3244" y="3343"/>
                      <a:ext cx="3089" cy="6699"/>
                    </a:xfrm>
                    <a:prstGeom prst="roundRect">
                      <a:avLst>
                        <a:gd name="adj" fmla="val 6852"/>
                      </a:avLst>
                    </a:prstGeom>
                    <a:ln w="111125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9" name="圆角矩形 46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4997" y="3417"/>
                    <a:ext cx="120" cy="1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4E4E6"/>
                  </a:solidFill>
                  <a:ln>
                    <a:noFill/>
                  </a:ln>
                  <a:effectLst>
                    <a:outerShdw blurRad="190500" sx="102000" sy="102000" algn="ctr" rotWithShape="0">
                      <a:srgbClr val="717DE1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87" name="圆角矩形 50"/>
                <p:cNvSpPr/>
                <p:nvPr/>
              </p:nvSpPr>
              <p:spPr>
                <a:xfrm>
                  <a:off x="3043" y="3201"/>
                  <a:ext cx="2910" cy="6676"/>
                </a:xfrm>
                <a:prstGeom prst="roundRect">
                  <a:avLst>
                    <a:gd name="adj" fmla="val 5120"/>
                  </a:avLst>
                </a:prstGeom>
                <a:noFill/>
                <a:ln w="3175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83" name="圆角矩形 51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圆角矩形 5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圆角矩形 5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49" name="4月15日">
              <a:hlinkClick r:id="" action="ppaction://media"/>
            </p:cNvPr>
            <p:cNvPicPr>
              <a:picLocks noChangeAspect="1"/>
            </p:cNvPicPr>
            <p:nvPr>
              <a:videoFile r:link="rId20"/>
              <p:extLst>
                <p:ext uri="{DAA4B4D4-6D71-4841-9C94-3DE7FCFB9230}">
                  <p14:media xmlns:p14="http://schemas.microsoft.com/office/powerpoint/2010/main" r:embed="rId21"/>
                </p:ext>
              </p:extLst>
            </p:nvPr>
          </p:nvPicPr>
          <p:blipFill>
            <a:blip r:embed="rId22"/>
            <a:stretch>
              <a:fillRect/>
            </a:stretch>
          </p:blipFill>
          <p:spPr>
            <a:xfrm>
              <a:off x="2939" y="3156"/>
              <a:ext cx="3067" cy="6654"/>
            </a:xfrm>
            <a:prstGeom prst="rect">
              <a:avLst/>
            </a:prstGeom>
          </p:spPr>
        </p:pic>
        <p:sp>
          <p:nvSpPr>
            <p:cNvPr id="108" name="圆角矩形 7"/>
            <p:cNvSpPr/>
            <p:nvPr>
              <p:custDataLst>
                <p:tags r:id="rId23"/>
              </p:custDataLst>
            </p:nvPr>
          </p:nvSpPr>
          <p:spPr>
            <a:xfrm>
              <a:off x="2855" y="3076"/>
              <a:ext cx="3219" cy="6802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6" name="文本框 5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repeatCount="indefinite" fill="remove" display="1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核心功能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2321070" y="-697059"/>
            <a:ext cx="16834141" cy="8252119"/>
            <a:chOff x="-3982" y="-4267"/>
            <a:chExt cx="27221" cy="13344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16538" y="-4267"/>
              <a:ext cx="6701" cy="6701"/>
            </a:xfrm>
            <a:prstGeom prst="roundRect">
              <a:avLst>
                <a:gd name="adj" fmla="val 20791"/>
              </a:avLst>
            </a:prstGeom>
            <a:gradFill>
              <a:gsLst>
                <a:gs pos="19000">
                  <a:srgbClr val="717DE1"/>
                </a:gs>
                <a:gs pos="100000">
                  <a:srgbClr val="ADA6FF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 rot="2700000">
              <a:off x="-3982" y="2376"/>
              <a:ext cx="6701" cy="6701"/>
            </a:xfrm>
            <a:prstGeom prst="roundRect">
              <a:avLst>
                <a:gd name="adj" fmla="val 20791"/>
              </a:avLst>
            </a:prstGeom>
            <a:gradFill>
              <a:gsLst>
                <a:gs pos="19000">
                  <a:srgbClr val="717DE1"/>
                </a:gs>
                <a:gs pos="100000">
                  <a:srgbClr val="ADA6FF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4637405" y="1574800"/>
            <a:ext cx="2917190" cy="389763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10590" y="1574800"/>
            <a:ext cx="2917190" cy="389763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61680" y="1574800"/>
            <a:ext cx="2917190" cy="389763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41525" y="2035810"/>
            <a:ext cx="685165" cy="327025"/>
            <a:chOff x="3085" y="7413"/>
            <a:chExt cx="1195" cy="570"/>
          </a:xfrm>
        </p:grpSpPr>
        <p:sp>
          <p:nvSpPr>
            <p:cNvPr id="24" name="圆角矩形 23"/>
            <p:cNvSpPr/>
            <p:nvPr/>
          </p:nvSpPr>
          <p:spPr>
            <a:xfrm>
              <a:off x="3085" y="7457"/>
              <a:ext cx="1195" cy="481"/>
            </a:xfrm>
            <a:prstGeom prst="roundRect">
              <a:avLst>
                <a:gd name="adj" fmla="val 50000"/>
              </a:avLst>
            </a:prstGeom>
            <a:solidFill>
              <a:srgbClr val="D1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10" y="7413"/>
              <a:ext cx="570" cy="57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290955" y="2586990"/>
            <a:ext cx="2155825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俯卧撑、蹲起、引体向上计数</a:t>
            </a:r>
            <a:endParaRPr lang="zh-CN" altLang="en-US" sz="5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使用手机摄像头拍摄全身锻炼视频、传到服务器进行检测计数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555750" y="4341495"/>
            <a:ext cx="670560" cy="67056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33270" y="4341495"/>
            <a:ext cx="670560" cy="670560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555875" y="4341495"/>
            <a:ext cx="670560" cy="67056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68975" y="1999615"/>
            <a:ext cx="685165" cy="327025"/>
            <a:chOff x="3085" y="7413"/>
            <a:chExt cx="1195" cy="570"/>
          </a:xfrm>
        </p:grpSpPr>
        <p:sp>
          <p:nvSpPr>
            <p:cNvPr id="16" name="圆角矩形 15"/>
            <p:cNvSpPr/>
            <p:nvPr/>
          </p:nvSpPr>
          <p:spPr>
            <a:xfrm>
              <a:off x="3085" y="7457"/>
              <a:ext cx="1195" cy="481"/>
            </a:xfrm>
            <a:prstGeom prst="roundRect">
              <a:avLst>
                <a:gd name="adj" fmla="val 50000"/>
              </a:avLst>
            </a:prstGeom>
            <a:solidFill>
              <a:srgbClr val="D1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710" y="7413"/>
              <a:ext cx="570" cy="57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038090" y="2550795"/>
            <a:ext cx="21139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锻炼数据分析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记录今日活动、今日锻炼进度、运动周报、打卡记录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283200" y="4305300"/>
            <a:ext cx="670560" cy="670560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60720" y="4305300"/>
            <a:ext cx="670560" cy="6705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83325" y="4305300"/>
            <a:ext cx="670560" cy="670560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493250" y="2035810"/>
            <a:ext cx="685165" cy="327025"/>
            <a:chOff x="3085" y="7413"/>
            <a:chExt cx="1195" cy="570"/>
          </a:xfrm>
        </p:grpSpPr>
        <p:sp>
          <p:nvSpPr>
            <p:cNvPr id="25" name="圆角矩形 24"/>
            <p:cNvSpPr/>
            <p:nvPr/>
          </p:nvSpPr>
          <p:spPr>
            <a:xfrm>
              <a:off x="3085" y="7457"/>
              <a:ext cx="1195" cy="481"/>
            </a:xfrm>
            <a:prstGeom prst="roundRect">
              <a:avLst>
                <a:gd name="adj" fmla="val 50000"/>
              </a:avLst>
            </a:prstGeom>
            <a:solidFill>
              <a:srgbClr val="D1C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 dirty="0">
                <a:solidFill>
                  <a:srgbClr val="717DE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0" y="7413"/>
              <a:ext cx="570" cy="570"/>
            </a:xfrm>
            <a:prstGeom prst="ellipse">
              <a:avLst/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8742680" y="2586990"/>
            <a:ext cx="215582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打卡与定时锻炼提醒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设定提醒时间之后，可自动提醒锻炼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9007475" y="4341495"/>
            <a:ext cx="670560" cy="67056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484995" y="4341495"/>
            <a:ext cx="670560" cy="670560"/>
          </a:xfrm>
          <a:prstGeom prst="ellipse">
            <a:avLst/>
          </a:prstGeom>
          <a:solidFill>
            <a:srgbClr val="AD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007600" y="4341495"/>
            <a:ext cx="670560" cy="67056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9215" y="608330"/>
            <a:ext cx="2085975" cy="4639310"/>
          </a:xfrm>
          <a:prstGeom prst="rect">
            <a:avLst/>
          </a:prstGeom>
        </p:spPr>
      </p:pic>
      <p:pic>
        <p:nvPicPr>
          <p:cNvPr id="32" name="图片 31" descr="微信图片_20240415141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05" y="799465"/>
            <a:ext cx="2168525" cy="4702175"/>
          </a:xfrm>
          <a:prstGeom prst="rect">
            <a:avLst/>
          </a:prstGeom>
        </p:spPr>
      </p:pic>
      <p:pic>
        <p:nvPicPr>
          <p:cNvPr id="31" name="图片 30" descr="微信图片_202404151455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282" y="1079068"/>
            <a:ext cx="2168525" cy="4702175"/>
          </a:xfrm>
          <a:prstGeom prst="rect">
            <a:avLst/>
          </a:prstGeom>
        </p:spPr>
      </p:pic>
      <p:pic>
        <p:nvPicPr>
          <p:cNvPr id="29" name="图片 28" descr="微信图片_202404151455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7140"/>
            <a:ext cx="2168525" cy="4702175"/>
          </a:xfrm>
          <a:prstGeom prst="rect">
            <a:avLst/>
          </a:prstGeom>
        </p:spPr>
      </p:pic>
      <p:pic>
        <p:nvPicPr>
          <p:cNvPr id="24" name="图片 23" descr="微信图片_20240415145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658" y="1943735"/>
            <a:ext cx="2168525" cy="4702175"/>
          </a:xfrm>
          <a:prstGeom prst="rect">
            <a:avLst/>
          </a:prstGeom>
        </p:spPr>
      </p:pic>
      <p:pic>
        <p:nvPicPr>
          <p:cNvPr id="30" name="图片 29" descr="微信图片_202404151455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508" y="1500289"/>
            <a:ext cx="2168525" cy="4702175"/>
          </a:xfrm>
          <a:prstGeom prst="rect">
            <a:avLst/>
          </a:prstGeom>
        </p:spPr>
      </p:pic>
      <p:pic>
        <p:nvPicPr>
          <p:cNvPr id="28" name="图片 27" descr="微信图片_202404151455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" y="904875"/>
            <a:ext cx="2168525" cy="470217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界面总览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 descr="微信图片_202404151455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" y="1128395"/>
            <a:ext cx="2114550" cy="4700270"/>
          </a:xfrm>
          <a:prstGeom prst="rect">
            <a:avLst/>
          </a:prstGeom>
        </p:spPr>
      </p:pic>
      <p:pic>
        <p:nvPicPr>
          <p:cNvPr id="7" name="图片 6" descr="微信图片_202404151455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170" y="1204277"/>
            <a:ext cx="2168525" cy="4702175"/>
          </a:xfrm>
          <a:prstGeom prst="rect">
            <a:avLst/>
          </a:prstGeom>
        </p:spPr>
      </p:pic>
      <p:pic>
        <p:nvPicPr>
          <p:cNvPr id="22" name="图片 21" descr="微信图片_202404151455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022" y="1494155"/>
            <a:ext cx="2168525" cy="4702175"/>
          </a:xfrm>
          <a:prstGeom prst="rect">
            <a:avLst/>
          </a:prstGeom>
        </p:spPr>
      </p:pic>
      <p:pic>
        <p:nvPicPr>
          <p:cNvPr id="25" name="图片 24" descr="微信图片_202404151455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4025" y="1687195"/>
            <a:ext cx="2168525" cy="4702175"/>
          </a:xfrm>
          <a:prstGeom prst="rect">
            <a:avLst/>
          </a:prstGeom>
        </p:spPr>
      </p:pic>
      <p:pic>
        <p:nvPicPr>
          <p:cNvPr id="26" name="图片 25" descr="微信图片_202404151455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4445" y="1911350"/>
            <a:ext cx="2168525" cy="4702175"/>
          </a:xfrm>
          <a:prstGeom prst="rect">
            <a:avLst/>
          </a:prstGeom>
        </p:spPr>
      </p:pic>
      <p:pic>
        <p:nvPicPr>
          <p:cNvPr id="5" name="图片 4" descr="微信图片_202404151455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8630" y="1921510"/>
            <a:ext cx="2168525" cy="4702175"/>
          </a:xfrm>
          <a:prstGeom prst="rect">
            <a:avLst/>
          </a:prstGeom>
        </p:spPr>
      </p:pic>
      <p:pic>
        <p:nvPicPr>
          <p:cNvPr id="3" name="图片 2" descr="微信图片_202404151455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6410" y="2114550"/>
            <a:ext cx="2114550" cy="4700270"/>
          </a:xfrm>
          <a:prstGeom prst="rect">
            <a:avLst/>
          </a:prstGeom>
        </p:spPr>
      </p:pic>
      <p:pic>
        <p:nvPicPr>
          <p:cNvPr id="27" name="图片 26" descr="微信图片_202404151455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4750" y="2122805"/>
            <a:ext cx="2168525" cy="4702175"/>
          </a:xfrm>
          <a:prstGeom prst="rect">
            <a:avLst/>
          </a:prstGeom>
        </p:spPr>
      </p:pic>
      <p:pic>
        <p:nvPicPr>
          <p:cNvPr id="33" name="图片 32" descr="微信图片_2024041510560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5245" y="2301875"/>
            <a:ext cx="2168525" cy="470217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35" name="文本框 34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6465570" y="-3763010"/>
            <a:ext cx="6630670" cy="6630670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500188" y="1385888"/>
            <a:ext cx="9190355" cy="4086225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5480" y="3045460"/>
            <a:ext cx="324040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产品功能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00980" y="2571750"/>
            <a:ext cx="140673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 b="1" dirty="0">
                <a:solidFill>
                  <a:srgbClr val="717DE1"/>
                </a:solidFill>
                <a:cs typeface="+mn-ea"/>
                <a:sym typeface="+mn-lt"/>
              </a:rPr>
              <a:t>PART TWO</a:t>
            </a:r>
            <a:endParaRPr lang="en-US" altLang="zh-CN" sz="2000" b="1" dirty="0">
              <a:solidFill>
                <a:srgbClr val="717DE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13400" y="4372610"/>
            <a:ext cx="965200" cy="169545"/>
            <a:chOff x="8642" y="6886"/>
            <a:chExt cx="1788" cy="314"/>
          </a:xfrm>
        </p:grpSpPr>
        <p:sp>
          <p:nvSpPr>
            <p:cNvPr id="5" name="椭圆 4"/>
            <p:cNvSpPr/>
            <p:nvPr/>
          </p:nvSpPr>
          <p:spPr>
            <a:xfrm>
              <a:off x="8642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127" y="6886"/>
              <a:ext cx="314" cy="314"/>
            </a:xfrm>
            <a:prstGeom prst="ellipse">
              <a:avLst/>
            </a:prstGeom>
            <a:solidFill>
              <a:srgbClr val="ADA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9621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116" y="6886"/>
              <a:ext cx="314" cy="314"/>
            </a:xfrm>
            <a:prstGeom prst="ellipse">
              <a:avLst/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95730" y="1203960"/>
            <a:ext cx="2330450" cy="4450080"/>
            <a:chOff x="3211" y="2865"/>
            <a:chExt cx="4170" cy="7562"/>
          </a:xfrm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3288" y="2865"/>
              <a:ext cx="4010" cy="7562"/>
              <a:chOff x="3915" y="2999"/>
              <a:chExt cx="6282" cy="11840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3915" y="2999"/>
                <a:ext cx="6283" cy="1184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192" y="3254"/>
                <a:ext cx="5728" cy="11331"/>
              </a:xfrm>
              <a:prstGeom prst="roundRect">
                <a:avLst>
                  <a:gd name="adj" fmla="val 9257"/>
                </a:avLst>
              </a:prstGeom>
              <a:gradFill>
                <a:gsLst>
                  <a:gs pos="19000">
                    <a:srgbClr val="717DE1"/>
                  </a:gs>
                  <a:gs pos="100000">
                    <a:srgbClr val="ADA6FF"/>
                  </a:gs>
                </a:gsLst>
                <a:lin ang="189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5548" y="2999"/>
                <a:ext cx="3016" cy="688"/>
              </a:xfrm>
              <a:prstGeom prst="roundRect">
                <a:avLst>
                  <a:gd name="adj" fmla="val 4971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6613" y="3307"/>
                <a:ext cx="888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7663" y="3307"/>
                <a:ext cx="130" cy="133"/>
              </a:xfrm>
              <a:prstGeom prst="roundRect">
                <a:avLst>
                  <a:gd name="adj" fmla="val 50000"/>
                </a:avLst>
              </a:prstGeom>
              <a:solidFill>
                <a:srgbClr val="E4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3211" y="3711"/>
              <a:ext cx="184" cy="45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211" y="4399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211" y="5002"/>
              <a:ext cx="184" cy="567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197" y="4165"/>
              <a:ext cx="184" cy="1134"/>
            </a:xfrm>
            <a:prstGeom prst="roundRect">
              <a:avLst>
                <a:gd name="adj" fmla="val 266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841500" y="2687955"/>
            <a:ext cx="1436370" cy="1431925"/>
            <a:chOff x="2900" y="4233"/>
            <a:chExt cx="2262" cy="2255"/>
          </a:xfrm>
        </p:grpSpPr>
        <p:grpSp>
          <p:nvGrpSpPr>
            <p:cNvPr id="16" name="组合 15"/>
            <p:cNvGrpSpPr/>
            <p:nvPr/>
          </p:nvGrpSpPr>
          <p:grpSpPr>
            <a:xfrm>
              <a:off x="3435" y="4233"/>
              <a:ext cx="1190" cy="1344"/>
              <a:chOff x="3435" y="4233"/>
              <a:chExt cx="1190" cy="1344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3435" y="4233"/>
                <a:ext cx="1191" cy="1345"/>
              </a:xfrm>
              <a:custGeom>
                <a:avLst/>
                <a:gdLst>
                  <a:gd name="txL" fmla="*/ 0 w 976"/>
                  <a:gd name="txT" fmla="*/ 0 h 1101"/>
                  <a:gd name="txR" fmla="*/ 976 w 976"/>
                  <a:gd name="txB" fmla="*/ 1101 h 1101"/>
                </a:gdLst>
                <a:ahLst/>
                <a:cxnLst>
                  <a:cxn ang="0">
                    <a:pos x="976" y="772"/>
                  </a:cxn>
                  <a:cxn ang="0">
                    <a:pos x="924" y="862"/>
                  </a:cxn>
                  <a:cxn ang="0">
                    <a:pos x="540" y="1084"/>
                  </a:cxn>
                  <a:cxn ang="0">
                    <a:pos x="436" y="1084"/>
                  </a:cxn>
                  <a:cxn ang="0">
                    <a:pos x="52" y="862"/>
                  </a:cxn>
                  <a:cxn ang="0">
                    <a:pos x="0" y="772"/>
                  </a:cxn>
                  <a:cxn ang="0">
                    <a:pos x="0" y="329"/>
                  </a:cxn>
                  <a:cxn ang="0">
                    <a:pos x="52" y="238"/>
                  </a:cxn>
                  <a:cxn ang="0">
                    <a:pos x="436" y="16"/>
                  </a:cxn>
                  <a:cxn ang="0">
                    <a:pos x="540" y="16"/>
                  </a:cxn>
                  <a:cxn ang="0">
                    <a:pos x="924" y="238"/>
                  </a:cxn>
                  <a:cxn ang="0">
                    <a:pos x="976" y="329"/>
                  </a:cxn>
                  <a:cxn ang="0">
                    <a:pos x="976" y="772"/>
                  </a:cxn>
                </a:cxnLst>
                <a:rect l="txL" t="txT" r="txR" b="txB"/>
                <a:pathLst>
                  <a:path w="976" h="1101">
                    <a:moveTo>
                      <a:pt x="976" y="772"/>
                    </a:moveTo>
                    <a:cubicBezTo>
                      <a:pt x="976" y="805"/>
                      <a:pt x="953" y="846"/>
                      <a:pt x="924" y="862"/>
                    </a:cubicBezTo>
                    <a:cubicBezTo>
                      <a:pt x="540" y="1084"/>
                      <a:pt x="540" y="1084"/>
                      <a:pt x="540" y="1084"/>
                    </a:cubicBezTo>
                    <a:cubicBezTo>
                      <a:pt x="511" y="1101"/>
                      <a:pt x="465" y="1101"/>
                      <a:pt x="436" y="1084"/>
                    </a:cubicBezTo>
                    <a:cubicBezTo>
                      <a:pt x="52" y="862"/>
                      <a:pt x="52" y="862"/>
                      <a:pt x="52" y="862"/>
                    </a:cubicBezTo>
                    <a:cubicBezTo>
                      <a:pt x="23" y="846"/>
                      <a:pt x="0" y="805"/>
                      <a:pt x="0" y="772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295"/>
                      <a:pt x="23" y="255"/>
                      <a:pt x="52" y="238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65" y="0"/>
                      <a:pt x="511" y="0"/>
                      <a:pt x="540" y="16"/>
                    </a:cubicBezTo>
                    <a:cubicBezTo>
                      <a:pt x="924" y="238"/>
                      <a:pt x="924" y="238"/>
                      <a:pt x="924" y="238"/>
                    </a:cubicBezTo>
                    <a:cubicBezTo>
                      <a:pt x="953" y="255"/>
                      <a:pt x="976" y="295"/>
                      <a:pt x="976" y="329"/>
                    </a:cubicBezTo>
                    <a:lnTo>
                      <a:pt x="976" y="772"/>
                    </a:ln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  <a:effectLst/>
            </p:spPr>
            <p:txBody>
              <a:bodyPr vert="horz" wrap="square" anchor="t"/>
              <a:lstStyle/>
              <a:p>
                <a:endParaRPr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3672" y="4535"/>
                <a:ext cx="757" cy="739"/>
              </a:xfrm>
              <a:prstGeom prst="rect">
                <a:avLst/>
              </a:prstGeom>
            </p:spPr>
          </p:pic>
        </p:grpSp>
        <p:sp>
          <p:nvSpPr>
            <p:cNvPr id="14" name="文本框 13"/>
            <p:cNvSpPr txBox="1"/>
            <p:nvPr/>
          </p:nvSpPr>
          <p:spPr>
            <a:xfrm>
              <a:off x="2900" y="5908"/>
              <a:ext cx="226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/>
                  </a:solidFill>
                  <a:cs typeface="+mn-ea"/>
                  <a:sym typeface="+mn-lt"/>
                </a:rPr>
                <a:t>动能追踪</a:t>
              </a:r>
              <a:endParaRPr lang="zh-CN" altLang="en-US" sz="1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800" b="1" dirty="0">
                  <a:solidFill>
                    <a:schemeClr val="bg1"/>
                  </a:solidFill>
                  <a:cs typeface="+mn-ea"/>
                  <a:sym typeface="+mn-lt"/>
                </a:rPr>
                <a:t>Kinetic Monitor</a:t>
              </a:r>
              <a:endParaRPr lang="en-US" altLang="zh-CN" sz="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产品功能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480060" y="2120265"/>
            <a:ext cx="13094335" cy="2601595"/>
          </a:xfrm>
          <a:custGeom>
            <a:avLst/>
            <a:gdLst>
              <a:gd name="connisteX0" fmla="*/ 0 w 12050395"/>
              <a:gd name="connsiteY0" fmla="*/ 2881465 h 2881465"/>
              <a:gd name="connisteX1" fmla="*/ 2720340 w 12050395"/>
              <a:gd name="connsiteY1" fmla="*/ 674840 h 2881465"/>
              <a:gd name="connisteX2" fmla="*/ 6361430 w 12050395"/>
              <a:gd name="connsiteY2" fmla="*/ 2870035 h 2881465"/>
              <a:gd name="connisteX3" fmla="*/ 10433685 w 12050395"/>
              <a:gd name="connsiteY3" fmla="*/ 344005 h 2881465"/>
              <a:gd name="connisteX4" fmla="*/ 12050395 w 12050395"/>
              <a:gd name="connsiteY4" fmla="*/ 72860 h 28814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2050395" h="2881465">
                <a:moveTo>
                  <a:pt x="0" y="2881465"/>
                </a:moveTo>
                <a:cubicBezTo>
                  <a:pt x="471170" y="2396325"/>
                  <a:pt x="1447800" y="677380"/>
                  <a:pt x="2720340" y="674840"/>
                </a:cubicBezTo>
                <a:cubicBezTo>
                  <a:pt x="3992880" y="672300"/>
                  <a:pt x="4819015" y="2936075"/>
                  <a:pt x="6361430" y="2870035"/>
                </a:cubicBezTo>
                <a:cubicBezTo>
                  <a:pt x="7903845" y="2803995"/>
                  <a:pt x="9295765" y="903440"/>
                  <a:pt x="10433685" y="344005"/>
                </a:cubicBezTo>
                <a:cubicBezTo>
                  <a:pt x="11571605" y="-215430"/>
                  <a:pt x="11808460" y="76670"/>
                  <a:pt x="12050395" y="72860"/>
                </a:cubicBezTo>
              </a:path>
            </a:pathLst>
          </a:custGeom>
          <a:noFill/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13155" y="2999105"/>
            <a:ext cx="241935" cy="241935"/>
          </a:xfrm>
          <a:prstGeom prst="ellipse">
            <a:avLst/>
          </a:prstGeom>
          <a:solidFill>
            <a:srgbClr val="FAF7FA"/>
          </a:solidFill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052570" y="3491865"/>
            <a:ext cx="241935" cy="241935"/>
          </a:xfrm>
          <a:prstGeom prst="ellipse">
            <a:avLst/>
          </a:prstGeom>
          <a:solidFill>
            <a:srgbClr val="FAF7FA"/>
          </a:solidFill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260465" y="4606925"/>
            <a:ext cx="241935" cy="241935"/>
          </a:xfrm>
          <a:prstGeom prst="ellipse">
            <a:avLst/>
          </a:prstGeom>
          <a:solidFill>
            <a:srgbClr val="FAF7FA"/>
          </a:solidFill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554720" y="3705860"/>
            <a:ext cx="241935" cy="241935"/>
          </a:xfrm>
          <a:prstGeom prst="ellipse">
            <a:avLst/>
          </a:prstGeom>
          <a:solidFill>
            <a:srgbClr val="FAF7FA"/>
          </a:solidFill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309225" y="2509520"/>
            <a:ext cx="241935" cy="241935"/>
          </a:xfrm>
          <a:prstGeom prst="ellipse">
            <a:avLst/>
          </a:prstGeom>
          <a:solidFill>
            <a:srgbClr val="FAF7FA"/>
          </a:solidFill>
          <a:ln>
            <a:solidFill>
              <a:srgbClr val="717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902335" y="3396615"/>
            <a:ext cx="2571115" cy="1031240"/>
            <a:chOff x="798" y="2641"/>
            <a:chExt cx="4049" cy="1624"/>
          </a:xfrm>
        </p:grpSpPr>
        <p:sp>
          <p:nvSpPr>
            <p:cNvPr id="43" name="圆角矩形 42"/>
            <p:cNvSpPr/>
            <p:nvPr/>
          </p:nvSpPr>
          <p:spPr>
            <a:xfrm>
              <a:off x="798" y="2641"/>
              <a:ext cx="4049" cy="1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945" y="2856"/>
              <a:ext cx="258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锻炼教学</a:t>
              </a:r>
              <a:endParaRPr lang="zh-CN" altLang="en-US" sz="2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1" name="燕尾形箭头 60"/>
            <p:cNvSpPr/>
            <p:nvPr/>
          </p:nvSpPr>
          <p:spPr>
            <a:xfrm>
              <a:off x="1287" y="3208"/>
              <a:ext cx="489" cy="489"/>
            </a:xfrm>
            <a:prstGeom prst="notchedRightArrow">
              <a:avLst/>
            </a:prstGeom>
            <a:noFill/>
            <a:ln w="19050"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189730" y="2474595"/>
            <a:ext cx="2571115" cy="1031240"/>
            <a:chOff x="2346" y="5860"/>
            <a:chExt cx="4049" cy="1624"/>
          </a:xfrm>
        </p:grpSpPr>
        <p:sp>
          <p:nvSpPr>
            <p:cNvPr id="51" name="圆角矩形 50"/>
            <p:cNvSpPr/>
            <p:nvPr/>
          </p:nvSpPr>
          <p:spPr>
            <a:xfrm>
              <a:off x="2346" y="5860"/>
              <a:ext cx="4049" cy="1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燕尾形箭头 53"/>
            <p:cNvSpPr/>
            <p:nvPr/>
          </p:nvSpPr>
          <p:spPr>
            <a:xfrm>
              <a:off x="2835" y="6427"/>
              <a:ext cx="489" cy="489"/>
            </a:xfrm>
            <a:prstGeom prst="notchedRightArrow">
              <a:avLst/>
            </a:prstGeom>
            <a:noFill/>
            <a:ln w="19050"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095875" y="4991100"/>
            <a:ext cx="2571115" cy="1031240"/>
            <a:chOff x="2346" y="5860"/>
            <a:chExt cx="4049" cy="1624"/>
          </a:xfrm>
        </p:grpSpPr>
        <p:sp>
          <p:nvSpPr>
            <p:cNvPr id="58" name="圆角矩形 57"/>
            <p:cNvSpPr/>
            <p:nvPr/>
          </p:nvSpPr>
          <p:spPr>
            <a:xfrm>
              <a:off x="2346" y="5860"/>
              <a:ext cx="4049" cy="1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燕尾形箭头 59"/>
            <p:cNvSpPr/>
            <p:nvPr/>
          </p:nvSpPr>
          <p:spPr>
            <a:xfrm>
              <a:off x="2835" y="6427"/>
              <a:ext cx="489" cy="489"/>
            </a:xfrm>
            <a:prstGeom prst="notchedRightArrow">
              <a:avLst/>
            </a:prstGeom>
            <a:noFill/>
            <a:ln w="19050"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8674100" y="3938270"/>
            <a:ext cx="2571115" cy="1031240"/>
            <a:chOff x="2346" y="5860"/>
            <a:chExt cx="4049" cy="1624"/>
          </a:xfrm>
        </p:grpSpPr>
        <p:sp>
          <p:nvSpPr>
            <p:cNvPr id="63" name="圆角矩形 62"/>
            <p:cNvSpPr/>
            <p:nvPr/>
          </p:nvSpPr>
          <p:spPr>
            <a:xfrm>
              <a:off x="2346" y="5860"/>
              <a:ext cx="4049" cy="1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燕尾形箭头 64"/>
            <p:cNvSpPr/>
            <p:nvPr/>
          </p:nvSpPr>
          <p:spPr>
            <a:xfrm>
              <a:off x="2835" y="6427"/>
              <a:ext cx="489" cy="489"/>
            </a:xfrm>
            <a:prstGeom prst="notchedRightArrow">
              <a:avLst/>
            </a:prstGeom>
            <a:noFill/>
            <a:ln w="19050"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980045" y="1407160"/>
            <a:ext cx="2571115" cy="1031240"/>
            <a:chOff x="2346" y="5860"/>
            <a:chExt cx="4049" cy="1624"/>
          </a:xfrm>
        </p:grpSpPr>
        <p:sp>
          <p:nvSpPr>
            <p:cNvPr id="67" name="圆角矩形 66"/>
            <p:cNvSpPr/>
            <p:nvPr/>
          </p:nvSpPr>
          <p:spPr>
            <a:xfrm>
              <a:off x="2346" y="5860"/>
              <a:ext cx="4049" cy="16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717DE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燕尾形箭头 68"/>
            <p:cNvSpPr/>
            <p:nvPr/>
          </p:nvSpPr>
          <p:spPr>
            <a:xfrm>
              <a:off x="2835" y="6427"/>
              <a:ext cx="489" cy="489"/>
            </a:xfrm>
            <a:prstGeom prst="notchedRightArrow">
              <a:avLst/>
            </a:prstGeom>
            <a:noFill/>
            <a:ln w="19050">
              <a:solidFill>
                <a:srgbClr val="717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0" name="圆角矩形 69"/>
          <p:cNvSpPr/>
          <p:nvPr/>
        </p:nvSpPr>
        <p:spPr>
          <a:xfrm rot="2700000">
            <a:off x="-139700" y="5758815"/>
            <a:ext cx="4255135" cy="425513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圆角矩形 70"/>
          <p:cNvSpPr/>
          <p:nvPr/>
        </p:nvSpPr>
        <p:spPr>
          <a:xfrm rot="2700000">
            <a:off x="3786505" y="-3101975"/>
            <a:ext cx="4255135" cy="4255135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9655" y="2595880"/>
            <a:ext cx="164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锻炼计数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74100" y="1508760"/>
            <a:ext cx="164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数据分析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71330" y="4066540"/>
            <a:ext cx="164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习惯养成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8345" y="5122545"/>
            <a:ext cx="164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锻炼记录</a:t>
            </a:r>
            <a:endParaRPr lang="zh-CN" altLang="en-US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349885" y="328295"/>
            <a:ext cx="465455" cy="465455"/>
          </a:xfrm>
          <a:prstGeom prst="roundRect">
            <a:avLst/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1860" y="3619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717DE1"/>
                </a:solidFill>
                <a:latin typeface="汉仪综艺体简" pitchFamily="49" charset="-122"/>
                <a:ea typeface="汉仪综艺体简" pitchFamily="49" charset="-122"/>
                <a:cs typeface="汉仪晓波花月圆W" panose="00020600040101010101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锻炼教学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 rot="2700000">
            <a:off x="-1909445" y="3181985"/>
            <a:ext cx="4621530" cy="4621530"/>
          </a:xfrm>
          <a:prstGeom prst="roundRect">
            <a:avLst>
              <a:gd name="adj" fmla="val 20791"/>
            </a:avLst>
          </a:prstGeom>
          <a:gradFill>
            <a:gsLst>
              <a:gs pos="19000">
                <a:srgbClr val="717DE1"/>
              </a:gs>
              <a:gs pos="100000">
                <a:srgbClr val="ADA6FF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10920" y="1288415"/>
            <a:ext cx="10170160" cy="4281170"/>
          </a:xfrm>
          <a:prstGeom prst="roundRect">
            <a:avLst>
              <a:gd name="adj" fmla="val 13721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srgbClr val="717DE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424045" y="1964055"/>
            <a:ext cx="0" cy="2921000"/>
          </a:xfrm>
          <a:prstGeom prst="line">
            <a:avLst/>
          </a:prstGeom>
          <a:ln w="12700" cmpd="sng">
            <a:solidFill>
              <a:srgbClr val="D1CD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035540" y="1964055"/>
            <a:ext cx="0" cy="2921000"/>
          </a:xfrm>
          <a:prstGeom prst="line">
            <a:avLst/>
          </a:prstGeom>
          <a:ln w="12700" cmpd="sng">
            <a:solidFill>
              <a:srgbClr val="D1CD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52095" y="7913370"/>
            <a:ext cx="2525395" cy="800100"/>
            <a:chOff x="7612" y="2879"/>
            <a:chExt cx="3977" cy="1260"/>
          </a:xfrm>
        </p:grpSpPr>
        <p:sp>
          <p:nvSpPr>
            <p:cNvPr id="25" name="圆角矩形 24"/>
            <p:cNvSpPr/>
            <p:nvPr/>
          </p:nvSpPr>
          <p:spPr>
            <a:xfrm>
              <a:off x="7612" y="2879"/>
              <a:ext cx="3977" cy="1260"/>
            </a:xfrm>
            <a:prstGeom prst="roundRect">
              <a:avLst>
                <a:gd name="adj" fmla="val 50000"/>
              </a:avLst>
            </a:prstGeom>
            <a:solidFill>
              <a:srgbClr val="717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87" y="2891"/>
              <a:ext cx="2826" cy="9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标题内容</a:t>
              </a:r>
              <a:endParaRPr lang="zh-CN" alt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请在此输入详细内容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095340" y="2624455"/>
            <a:ext cx="4688313" cy="1600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1" dirty="0">
                <a:solidFill>
                  <a:srgbClr val="717DE1"/>
                </a:solidFill>
                <a:cs typeface="+mn-ea"/>
                <a:sym typeface="+mn-lt"/>
              </a:rPr>
              <a:t>动能专家</a:t>
            </a:r>
            <a:endParaRPr lang="zh-CN" altLang="en-US" sz="2400" b="1" i="1" dirty="0">
              <a:solidFill>
                <a:srgbClr val="717DE1"/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717DE1"/>
                </a:solidFill>
                <a:cs typeface="+mn-ea"/>
                <a:sym typeface="+mn-lt"/>
              </a:rPr>
              <a:t>          动能追踪为您提供手把手视频教学</a:t>
            </a: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容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75175" y="7454265"/>
            <a:ext cx="2525395" cy="800100"/>
            <a:chOff x="7612" y="2879"/>
            <a:chExt cx="3977" cy="1260"/>
          </a:xfrm>
        </p:grpSpPr>
        <p:sp>
          <p:nvSpPr>
            <p:cNvPr id="34" name="圆角矩形 33"/>
            <p:cNvSpPr/>
            <p:nvPr/>
          </p:nvSpPr>
          <p:spPr>
            <a:xfrm>
              <a:off x="7612" y="2879"/>
              <a:ext cx="3977" cy="1260"/>
            </a:xfrm>
            <a:prstGeom prst="roundRect">
              <a:avLst>
                <a:gd name="adj" fmla="val 50000"/>
              </a:avLst>
            </a:prstGeom>
            <a:solidFill>
              <a:srgbClr val="DE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187" y="2891"/>
              <a:ext cx="2826" cy="9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标题内容</a:t>
              </a: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/>
                  </a:solidFill>
                  <a:cs typeface="+mn-ea"/>
                  <a:sym typeface="+mn-lt"/>
                </a:rPr>
                <a:t>请在此输入详细内容</a:t>
              </a:r>
              <a:endParaRPr lang="zh-CN" altLang="en-US" sz="1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87155" y="30906"/>
            <a:ext cx="2952087" cy="530937"/>
            <a:chOff x="10010" y="3424"/>
            <a:chExt cx="5430" cy="1846"/>
          </a:xfrm>
        </p:grpSpPr>
        <p:sp>
          <p:nvSpPr>
            <p:cNvPr id="22" name="文本框 21"/>
            <p:cNvSpPr txBox="1"/>
            <p:nvPr/>
          </p:nvSpPr>
          <p:spPr>
            <a:xfrm>
              <a:off x="12884" y="3424"/>
              <a:ext cx="2556" cy="139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2000" dirty="0">
                  <a:solidFill>
                    <a:srgbClr val="962F8D"/>
                  </a:solidFill>
                  <a:cs typeface="+mn-ea"/>
                  <a:sym typeface="+mn-lt"/>
                </a:rPr>
                <a:t>动能追踪</a:t>
              </a:r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  <a:p>
              <a:pPr algn="l"/>
              <a:endParaRPr lang="zh-CN" altLang="en-US" sz="2000" dirty="0">
                <a:solidFill>
                  <a:srgbClr val="962F8D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10" y="3502"/>
              <a:ext cx="3615" cy="1768"/>
            </a:xfrm>
            <a:prstGeom prst="rect">
              <a:avLst/>
            </a:prstGeom>
            <a:noFill/>
            <a:effectLst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en-US" altLang="zh-CN" b="1" dirty="0">
                  <a:solidFill>
                    <a:srgbClr val="962F8D"/>
                  </a:solidFill>
                  <a:cs typeface="+mn-ea"/>
                  <a:sym typeface="+mn-lt"/>
                </a:rPr>
                <a:t>Kinetic Monitor</a:t>
              </a: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0960"/>
            <a:ext cx="334645" cy="327025"/>
          </a:xfrm>
          <a:prstGeom prst="rect">
            <a:avLst/>
          </a:prstGeom>
        </p:spPr>
      </p:pic>
      <p:grpSp>
        <p:nvGrpSpPr>
          <p:cNvPr id="111" name="组合 110"/>
          <p:cNvGrpSpPr/>
          <p:nvPr/>
        </p:nvGrpSpPr>
        <p:grpSpPr>
          <a:xfrm>
            <a:off x="1640840" y="889635"/>
            <a:ext cx="2225675" cy="4247515"/>
            <a:chOff x="11888" y="1228"/>
            <a:chExt cx="4000" cy="7786"/>
          </a:xfrm>
        </p:grpSpPr>
        <p:grpSp>
          <p:nvGrpSpPr>
            <p:cNvPr id="83" name="组合 82"/>
            <p:cNvGrpSpPr/>
            <p:nvPr/>
          </p:nvGrpSpPr>
          <p:grpSpPr>
            <a:xfrm>
              <a:off x="11888" y="1228"/>
              <a:ext cx="4000" cy="7786"/>
              <a:chOff x="1713865" y="1871980"/>
              <a:chExt cx="2242820" cy="4493260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713865" y="1871980"/>
                <a:ext cx="2242820" cy="4493260"/>
                <a:chOff x="2699" y="2948"/>
                <a:chExt cx="3532" cy="7076"/>
              </a:xfrm>
            </p:grpSpPr>
            <p:grpSp>
              <p:nvGrpSpPr>
                <p:cNvPr id="86" name="组合 85"/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699" y="2948"/>
                  <a:ext cx="3532" cy="7076"/>
                  <a:chOff x="2999" y="3164"/>
                  <a:chExt cx="3532" cy="7076"/>
                </a:xfrm>
              </p:grpSpPr>
              <p:grpSp>
                <p:nvGrpSpPr>
                  <p:cNvPr id="88" name="组合 87"/>
                  <p:cNvGrpSpPr/>
                  <p:nvPr>
                    <p:custDataLst>
                      <p:tags r:id="rId3"/>
                    </p:custDataLst>
                  </p:nvPr>
                </p:nvGrpSpPr>
                <p:grpSpPr>
                  <a:xfrm>
                    <a:off x="2999" y="3164"/>
                    <a:ext cx="3532" cy="7076"/>
                    <a:chOff x="2999" y="3164"/>
                    <a:chExt cx="3532" cy="7076"/>
                  </a:xfrm>
                </p:grpSpPr>
                <p:grpSp>
                  <p:nvGrpSpPr>
                    <p:cNvPr id="90" name="组合 89"/>
                    <p:cNvGrpSpPr/>
                    <p:nvPr>
                      <p:custDataLst>
                        <p:tags r:id="rId4"/>
                      </p:custDataLst>
                    </p:nvPr>
                  </p:nvGrpSpPr>
                  <p:grpSpPr>
                    <a:xfrm>
                      <a:off x="2999" y="3164"/>
                      <a:ext cx="3532" cy="7076"/>
                      <a:chOff x="2198" y="1894"/>
                      <a:chExt cx="3670" cy="7003"/>
                    </a:xfrm>
                  </p:grpSpPr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2198" y="1894"/>
                        <a:ext cx="3670" cy="7003"/>
                        <a:chOff x="3211" y="2863"/>
                        <a:chExt cx="4170" cy="7556"/>
                      </a:xfrm>
                      <a:effectLst>
                        <a:outerShdw blurRad="190500" sx="102000" sy="102000" algn="ctr" rotWithShape="0">
                          <a:srgbClr val="717DE1">
                            <a:alpha val="40000"/>
                          </a:srgbClr>
                        </a:outerShdw>
                      </a:effectLst>
                    </p:grpSpPr>
                    <p:grpSp>
                      <p:nvGrpSpPr>
                        <p:cNvPr id="99" name="组合 98"/>
                        <p:cNvGrpSpPr/>
                        <p:nvPr/>
                      </p:nvGrpSpPr>
                      <p:grpSpPr>
                        <a:xfrm>
                          <a:off x="3288" y="2863"/>
                          <a:ext cx="4010" cy="7556"/>
                          <a:chOff x="3915" y="2999"/>
                          <a:chExt cx="6283" cy="11841"/>
                        </a:xfrm>
                      </p:grpSpPr>
                      <p:sp>
                        <p:nvSpPr>
                          <p:cNvPr id="104" name="圆角矩形 7"/>
                          <p:cNvSpPr/>
                          <p:nvPr>
                            <p:custDataLst>
                              <p:tags r:id="rId5"/>
                            </p:custDataLst>
                          </p:nvPr>
                        </p:nvSpPr>
                        <p:spPr>
                          <a:xfrm>
                            <a:off x="3915" y="2999"/>
                            <a:ext cx="6283" cy="11841"/>
                          </a:xfrm>
                          <a:prstGeom prst="roundRect">
                            <a:avLst>
                              <a:gd name="adj" fmla="val 10301"/>
                            </a:avLst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5" name="圆角矩形 9"/>
                          <p:cNvSpPr/>
                          <p:nvPr>
                            <p:custDataLst>
                              <p:tags r:id="rId6"/>
                            </p:custDataLst>
                          </p:nvPr>
                        </p:nvSpPr>
                        <p:spPr>
                          <a:xfrm>
                            <a:off x="5548" y="2999"/>
                            <a:ext cx="3016" cy="688"/>
                          </a:xfrm>
                          <a:prstGeom prst="roundRect">
                            <a:avLst>
                              <a:gd name="adj" fmla="val 49714"/>
                            </a:avLst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6" name="圆角矩形 10"/>
                          <p:cNvSpPr/>
                          <p:nvPr>
                            <p:custDataLst>
                              <p:tags r:id="rId7"/>
                            </p:custDataLst>
                          </p:nvPr>
                        </p:nvSpPr>
                        <p:spPr>
                          <a:xfrm>
                            <a:off x="6567" y="3451"/>
                            <a:ext cx="888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cs typeface="+mn-ea"/>
                              <a:sym typeface="+mn-lt"/>
                            </a:endParaRPr>
                          </a:p>
                        </p:txBody>
                      </p:sp>
                      <p:sp>
                        <p:nvSpPr>
                          <p:cNvPr id="107" name="圆角矩形 13"/>
                          <p:cNvSpPr/>
                          <p:nvPr>
                            <p:custDataLst>
                              <p:tags r:id="rId8"/>
                            </p:custDataLst>
                          </p:nvPr>
                        </p:nvSpPr>
                        <p:spPr>
                          <a:xfrm>
                            <a:off x="7663" y="3307"/>
                            <a:ext cx="130" cy="133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rgbClr val="E4E4E6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cs typeface="+mn-ea"/>
                              <a:sym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100" name="圆角矩形 14"/>
                        <p:cNvSpPr/>
                        <p:nvPr>
                          <p:custDataLst>
                            <p:tags r:id="rId9"/>
                          </p:custDataLst>
                        </p:nvPr>
                      </p:nvSpPr>
                      <p:spPr>
                        <a:xfrm>
                          <a:off x="3211" y="3711"/>
                          <a:ext cx="184" cy="45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1" name="圆角矩形 16"/>
                        <p:cNvSpPr/>
                        <p:nvPr>
                          <p:custDataLst>
                            <p:tags r:id="rId10"/>
                          </p:custDataLst>
                        </p:nvPr>
                      </p:nvSpPr>
                      <p:spPr>
                        <a:xfrm>
                          <a:off x="3211" y="4399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2" name="圆角矩形 18"/>
                        <p:cNvSpPr/>
                        <p:nvPr>
                          <p:custDataLst>
                            <p:tags r:id="rId11"/>
                          </p:custDataLst>
                        </p:nvPr>
                      </p:nvSpPr>
                      <p:spPr>
                        <a:xfrm>
                          <a:off x="3211" y="5002"/>
                          <a:ext cx="184" cy="567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  <p:sp>
                      <p:nvSpPr>
                        <p:cNvPr id="103" name="圆角矩形 21"/>
                        <p:cNvSpPr/>
                        <p:nvPr>
                          <p:custDataLst>
                            <p:tags r:id="rId12"/>
                          </p:custDataLst>
                        </p:nvPr>
                      </p:nvSpPr>
                      <p:spPr>
                        <a:xfrm>
                          <a:off x="7197" y="4165"/>
                          <a:ext cx="184" cy="1134"/>
                        </a:xfrm>
                        <a:prstGeom prst="roundRect">
                          <a:avLst>
                            <a:gd name="adj" fmla="val 26630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cs typeface="+mn-ea"/>
                            <a:sym typeface="+mn-lt"/>
                          </a:endParaRPr>
                        </a:p>
                      </p:txBody>
                    </p:sp>
                  </p:grpSp>
                  <p:sp>
                    <p:nvSpPr>
                      <p:cNvPr id="98" name="文本框 97"/>
                      <p:cNvSpPr txBox="1"/>
                      <p:nvPr>
                        <p:custDataLst>
                          <p:tags r:id="rId13"/>
                        </p:custDataLst>
                      </p:nvPr>
                    </p:nvSpPr>
                    <p:spPr>
                      <a:xfrm>
                        <a:off x="3662" y="4635"/>
                        <a:ext cx="735" cy="12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LO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  <a:p>
                        <a:pPr algn="ctr">
                          <a:lnSpc>
                            <a:spcPct val="70000"/>
                          </a:lnSpc>
                        </a:pPr>
                        <a:r>
                          <a:rPr lang="en-US" altLang="zh-CN" sz="1600" b="1" dirty="0">
                            <a:solidFill>
                              <a:schemeClr val="bg1"/>
                            </a:solidFill>
                            <a:cs typeface="+mn-ea"/>
                            <a:sym typeface="+mn-lt"/>
                          </a:rPr>
                          <a:t>GO</a:t>
                        </a:r>
                        <a:endParaRPr lang="en-US" altLang="zh-CN" sz="1600" b="1" dirty="0">
                          <a:solidFill>
                            <a:schemeClr val="bg1"/>
                          </a:solidFill>
                          <a:cs typeface="+mn-ea"/>
                          <a:sym typeface="+mn-lt"/>
                        </a:endParaRPr>
                      </a:p>
                    </p:txBody>
                  </p:sp>
                </p:grpSp>
                <p:sp>
                  <p:nvSpPr>
                    <p:cNvPr id="93" name="圆角矩形 8"/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>
                      <a:off x="3244" y="3343"/>
                      <a:ext cx="3089" cy="6699"/>
                    </a:xfrm>
                    <a:prstGeom prst="roundRect">
                      <a:avLst>
                        <a:gd name="adj" fmla="val 6852"/>
                      </a:avLst>
                    </a:prstGeom>
                    <a:ln w="111125">
                      <a:solidFill>
                        <a:schemeClr val="bg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9" name="圆角矩形 46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4997" y="3417"/>
                    <a:ext cx="120" cy="12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4E4E6"/>
                  </a:solidFill>
                  <a:ln>
                    <a:noFill/>
                  </a:ln>
                  <a:effectLst>
                    <a:outerShdw blurRad="190500" sx="102000" sy="102000" algn="ctr" rotWithShape="0">
                      <a:srgbClr val="717DE1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87" name="圆角矩形 50"/>
                <p:cNvSpPr/>
                <p:nvPr/>
              </p:nvSpPr>
              <p:spPr>
                <a:xfrm>
                  <a:off x="3043" y="3201"/>
                  <a:ext cx="2910" cy="6676"/>
                </a:xfrm>
                <a:prstGeom prst="roundRect">
                  <a:avLst>
                    <a:gd name="adj" fmla="val 5120"/>
                  </a:avLst>
                </a:prstGeom>
                <a:noFill/>
                <a:ln w="3175">
                  <a:solidFill>
                    <a:schemeClr val="tx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2310765" y="1953260"/>
                <a:ext cx="947420" cy="201295"/>
                <a:chOff x="2943" y="2332"/>
                <a:chExt cx="1712" cy="412"/>
              </a:xfrm>
            </p:grpSpPr>
            <p:sp>
              <p:nvSpPr>
                <p:cNvPr id="91" name="圆角矩形 5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943" y="2332"/>
                  <a:ext cx="1712" cy="412"/>
                </a:xfrm>
                <a:prstGeom prst="roundRect">
                  <a:avLst>
                    <a:gd name="adj" fmla="val 49714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圆角矩形 52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3547" y="2516"/>
                  <a:ext cx="50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圆角矩形 5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143" y="2516"/>
                  <a:ext cx="74" cy="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4E4E6"/>
                </a:solidFill>
                <a:ln>
                  <a:noFill/>
                </a:ln>
                <a:effectLst>
                  <a:outerShdw blurRad="190500" sx="102000" sy="102000" algn="ctr" rotWithShape="0">
                    <a:srgbClr val="717DE1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214" y="1390"/>
              <a:ext cx="3422" cy="7465"/>
            </a:xfrm>
            <a:prstGeom prst="rect">
              <a:avLst/>
            </a:prstGeom>
          </p:spPr>
        </p:pic>
        <p:sp>
          <p:nvSpPr>
            <p:cNvPr id="110" name="圆角矩形 7"/>
            <p:cNvSpPr/>
            <p:nvPr>
              <p:custDataLst>
                <p:tags r:id="rId20"/>
              </p:custDataLst>
            </p:nvPr>
          </p:nvSpPr>
          <p:spPr>
            <a:xfrm>
              <a:off x="12101" y="1349"/>
              <a:ext cx="3646" cy="7485"/>
            </a:xfrm>
            <a:prstGeom prst="roundRect">
              <a:avLst>
                <a:gd name="adj" fmla="val 10301"/>
              </a:avLst>
            </a:prstGeom>
            <a:noFill/>
            <a:ln w="793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0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1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2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3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4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5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6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7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8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19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0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1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26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27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28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29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30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31.xml><?xml version="1.0" encoding="utf-8"?>
<p:tagLst xmlns:p="http://schemas.openxmlformats.org/presentationml/2006/main">
  <p:tag name="KSO_WM_DIAGRAM_VIRTUALLY_FRAME" val="{&quot;height&quot;:437.05,&quot;left&quot;:37.6,&quot;top&quot;:82.5,&quot;width&quot;:870}"/>
</p:tagLst>
</file>

<file path=ppt/tags/tag232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3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4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5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6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7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8.xml><?xml version="1.0" encoding="utf-8"?>
<p:tagLst xmlns:p="http://schemas.openxmlformats.org/presentationml/2006/main">
  <p:tag name="KSO_WM_DIAGRAM_VIRTUALLY_FRAME" val="{&quot;height&quot;:395.6795945945945,&quot;left&quot;:87.35,&quot;top&quot;:76.1,&quot;width&quot;:228.15}"/>
</p:tagLst>
</file>

<file path=ppt/tags/tag239.xml><?xml version="1.0" encoding="utf-8"?>
<p:tagLst xmlns:p="http://schemas.openxmlformats.org/presentationml/2006/main">
  <p:tag name="COMMONDATA" val="eyJoZGlkIjoiMjM1ZjZkNzcyMmQxNjJmOGNjNWRmOTc0MTlmOGZmYjMifQ=="/>
</p:tagLst>
</file>

<file path=ppt/tags/tag2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2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35.xml><?xml version="1.0" encoding="utf-8"?>
<p:tagLst xmlns:p="http://schemas.openxmlformats.org/presentationml/2006/main">
  <p:tag name="REFSHAPE" val="1383818996"/>
</p:tagLst>
</file>

<file path=ppt/tags/tag36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37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38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39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40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1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2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3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4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5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6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7.xml><?xml version="1.0" encoding="utf-8"?>
<p:tagLst xmlns:p="http://schemas.openxmlformats.org/presentationml/2006/main">
  <p:tag name="KSO_WM_DIAGRAM_VIRTUALLY_FRAME" val="{&quot;height&quot;:201.95,&quot;left&quot;:49.9,&quot;top&quot;:235.2,&quot;width&quot;:860.3}"/>
</p:tagLst>
</file>

<file path=ppt/tags/tag4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4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5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6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7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8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0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1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2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3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4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5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6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7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8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ags/tag99.xml><?xml version="1.0" encoding="utf-8"?>
<p:tagLst xmlns:p="http://schemas.openxmlformats.org/presentationml/2006/main">
  <p:tag name="KSO_WM_DIAGRAM_VIRTUALLY_FRAME" val="{&quot;height&quot;:458.22960629921255,&quot;left&quot;:87.35,&quot;top&quot;:54.2,&quot;width&quot;:258.97260640389305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naqmmnf">
      <a:majorFont>
        <a:latin typeface="Dubai"/>
        <a:ea typeface="幼圆"/>
        <a:cs typeface=""/>
      </a:majorFont>
      <a:minorFont>
        <a:latin typeface="Dubai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naqmmnf">
      <a:majorFont>
        <a:latin typeface="Dubai"/>
        <a:ea typeface="幼圆"/>
        <a:cs typeface=""/>
      </a:majorFont>
      <a:minorFont>
        <a:latin typeface="Dubai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1775</Words>
  <Application>WPS 演示</Application>
  <PresentationFormat>宽屏</PresentationFormat>
  <Paragraphs>370</Paragraphs>
  <Slides>19</Slides>
  <Notes>19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汉仪综艺体简</vt:lpstr>
      <vt:lpstr>汉仪晓波花月圆W</vt:lpstr>
      <vt:lpstr>幼圆</vt:lpstr>
      <vt:lpstr>Dubai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产品介绍</dc:title>
  <dc:creator>第一PPT</dc:creator>
  <cp:keywords>www.1ppt.com</cp:keywords>
  <dc:description>www.1ppt.com</dc:description>
  <cp:lastModifiedBy>柴铠琰</cp:lastModifiedBy>
  <cp:revision>41</cp:revision>
  <dcterms:created xsi:type="dcterms:W3CDTF">2020-04-14T02:11:00Z</dcterms:created>
  <dcterms:modified xsi:type="dcterms:W3CDTF">2024-07-06T11:11:27Z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CDB1537BC54141678694BDB0D0CA3746_13</vt:lpwstr>
  </property>
  <property fmtid="{D5CDD505-2E9C-101B-9397-08002B2CF9AE}" pid="3" name="KSOProductBuildVer">
    <vt:lpwstr>2052-12.1.0.17440</vt:lpwstr>
  </property>
</Properties>
</file>